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323" r:id="rId2"/>
    <p:sldId id="259" r:id="rId3"/>
    <p:sldId id="328" r:id="rId4"/>
    <p:sldId id="321" r:id="rId5"/>
    <p:sldId id="329" r:id="rId6"/>
    <p:sldId id="330" r:id="rId7"/>
    <p:sldId id="333" r:id="rId8"/>
    <p:sldId id="332" r:id="rId9"/>
    <p:sldId id="334" r:id="rId10"/>
    <p:sldId id="335" r:id="rId11"/>
    <p:sldId id="351" r:id="rId12"/>
    <p:sldId id="350" r:id="rId13"/>
    <p:sldId id="349" r:id="rId14"/>
    <p:sldId id="348" r:id="rId15"/>
    <p:sldId id="347" r:id="rId16"/>
    <p:sldId id="346" r:id="rId17"/>
    <p:sldId id="345" r:id="rId18"/>
    <p:sldId id="352" r:id="rId19"/>
    <p:sldId id="344" r:id="rId20"/>
    <p:sldId id="343" r:id="rId21"/>
  </p:sldIdLst>
  <p:sldSz cx="9144000" cy="6858000" type="screen4x3"/>
  <p:notesSz cx="6858000" cy="9144000"/>
  <p:embeddedFontLst>
    <p:embeddedFont>
      <p:font typeface="Calibri Light" panose="020F0302020204030204" pitchFamily="34" charset="0"/>
      <p:regular r:id="rId24"/>
      <p:italic r:id="rId25"/>
    </p:embeddedFont>
    <p:embeddedFont>
      <p:font typeface="Noto Sans" panose="020B0600000101010101" charset="0"/>
      <p:regular r:id="rId26"/>
      <p:bold r:id="rId27"/>
    </p:embeddedFon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맑은 고딕" panose="020B0503020000020004" pitchFamily="50" charset="-127"/>
      <p:regular r:id="rId32"/>
      <p:bold r:id="rId3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718AC2"/>
    <a:srgbClr val="404040"/>
    <a:srgbClr val="BECFE9"/>
    <a:srgbClr val="FFFFFF"/>
    <a:srgbClr val="254061"/>
    <a:srgbClr val="454F6D"/>
    <a:srgbClr val="4DCBBD"/>
    <a:srgbClr val="FF7A97"/>
    <a:srgbClr val="FFD4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875" autoAdjust="0"/>
    <p:restoredTop sz="91091" autoAdjust="0"/>
  </p:normalViewPr>
  <p:slideViewPr>
    <p:cSldViewPr>
      <p:cViewPr varScale="1">
        <p:scale>
          <a:sx n="101" d="100"/>
          <a:sy n="101" d="100"/>
        </p:scale>
        <p:origin x="2166" y="11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68" d="100"/>
          <a:sy n="68" d="100"/>
        </p:scale>
        <p:origin x="3101" y="6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28" Type="http://schemas.openxmlformats.org/officeDocument/2006/relationships/font" Target="fonts/font5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CCFBE2-2B8D-499C-81C9-2CD5B3EB8E93}" type="datetimeFigureOut">
              <a:rPr lang="ko-KR" altLang="en-US" smtClean="0"/>
              <a:pPr/>
              <a:t>2021-06-14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54DD7E-3179-445A-81DB-781C4554AFF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95366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545AC5-813F-4ED1-B011-8EA17CB93331}" type="datetimeFigureOut">
              <a:rPr lang="ko-KR" altLang="en-US" smtClean="0"/>
              <a:pPr/>
              <a:t>2021-06-14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504B90-27FD-422C-8CC6-2AADAD122D0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7072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794211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94847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2" name="타원 11"/>
          <p:cNvSpPr/>
          <p:nvPr userDrawn="1"/>
        </p:nvSpPr>
        <p:spPr>
          <a:xfrm>
            <a:off x="2663788" y="692696"/>
            <a:ext cx="3816424" cy="3816424"/>
          </a:xfrm>
          <a:prstGeom prst="ellipse">
            <a:avLst/>
          </a:prstGeom>
          <a:solidFill>
            <a:srgbClr val="254061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 userDrawn="1"/>
        </p:nvSpPr>
        <p:spPr>
          <a:xfrm>
            <a:off x="0" y="6093296"/>
            <a:ext cx="9144000" cy="764704"/>
          </a:xfrm>
          <a:prstGeom prst="rect">
            <a:avLst/>
          </a:prstGeom>
          <a:solidFill>
            <a:srgbClr val="404040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 userDrawn="1"/>
        </p:nvSpPr>
        <p:spPr>
          <a:xfrm>
            <a:off x="2751388" y="780296"/>
            <a:ext cx="3641224" cy="3641224"/>
          </a:xfrm>
          <a:prstGeom prst="ellipse">
            <a:avLst/>
          </a:prstGeom>
          <a:solidFill>
            <a:srgbClr val="454F6D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자유형 14"/>
          <p:cNvSpPr/>
          <p:nvPr userDrawn="1"/>
        </p:nvSpPr>
        <p:spPr>
          <a:xfrm>
            <a:off x="2972584" y="3474720"/>
            <a:ext cx="3194457" cy="946800"/>
          </a:xfrm>
          <a:custGeom>
            <a:avLst/>
            <a:gdLst>
              <a:gd name="connsiteX0" fmla="*/ 0 w 3194457"/>
              <a:gd name="connsiteY0" fmla="*/ 0 h 946800"/>
              <a:gd name="connsiteX1" fmla="*/ 3194457 w 3194457"/>
              <a:gd name="connsiteY1" fmla="*/ 0 h 946800"/>
              <a:gd name="connsiteX2" fmla="*/ 3106908 w 3194457"/>
              <a:gd name="connsiteY2" fmla="*/ 144110 h 946800"/>
              <a:gd name="connsiteX3" fmla="*/ 1597228 w 3194457"/>
              <a:gd name="connsiteY3" fmla="*/ 946800 h 946800"/>
              <a:gd name="connsiteX4" fmla="*/ 87548 w 3194457"/>
              <a:gd name="connsiteY4" fmla="*/ 144110 h 9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94457" h="946800">
                <a:moveTo>
                  <a:pt x="0" y="0"/>
                </a:moveTo>
                <a:lnTo>
                  <a:pt x="3194457" y="0"/>
                </a:lnTo>
                <a:lnTo>
                  <a:pt x="3106908" y="144110"/>
                </a:lnTo>
                <a:cubicBezTo>
                  <a:pt x="2779731" y="628395"/>
                  <a:pt x="2225663" y="946800"/>
                  <a:pt x="1597228" y="946800"/>
                </a:cubicBezTo>
                <a:cubicBezTo>
                  <a:pt x="968793" y="946800"/>
                  <a:pt x="414725" y="628395"/>
                  <a:pt x="87548" y="144110"/>
                </a:cubicBezTo>
                <a:close/>
              </a:path>
            </a:pathLst>
          </a:custGeom>
          <a:pattFill prst="wdUpDiag">
            <a:fgClr>
              <a:srgbClr val="454F6D"/>
            </a:fgClr>
            <a:bgClr>
              <a:schemeClr val="tx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aseline="0">
              <a:latin typeface="Noto Sans" pitchFamily="34" charset="0"/>
              <a:ea typeface="맑은 고딕" pitchFamily="50" charset="-127"/>
            </a:endParaRP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2021-06-14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9" name="제목 1"/>
          <p:cNvSpPr>
            <a:spLocks noGrp="1"/>
          </p:cNvSpPr>
          <p:nvPr>
            <p:ph type="ctrTitle"/>
          </p:nvPr>
        </p:nvSpPr>
        <p:spPr>
          <a:xfrm>
            <a:off x="2751388" y="1367056"/>
            <a:ext cx="3636849" cy="2349976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lvl1pPr mar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endParaRPr lang="ko-KR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2021-06-14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0" name="직사각형 9"/>
          <p:cNvSpPr/>
          <p:nvPr userDrawn="1"/>
        </p:nvSpPr>
        <p:spPr>
          <a:xfrm>
            <a:off x="0" y="1340768"/>
            <a:ext cx="7372360" cy="3672408"/>
          </a:xfrm>
          <a:prstGeom prst="rect">
            <a:avLst/>
          </a:prstGeom>
          <a:solidFill>
            <a:srgbClr val="254061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 userDrawn="1"/>
        </p:nvSpPr>
        <p:spPr>
          <a:xfrm>
            <a:off x="2411760" y="1340768"/>
            <a:ext cx="6732240" cy="367240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2021-06-14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0" name="직사각형 9"/>
          <p:cNvSpPr/>
          <p:nvPr userDrawn="1"/>
        </p:nvSpPr>
        <p:spPr>
          <a:xfrm>
            <a:off x="3059832" y="2996952"/>
            <a:ext cx="5124048" cy="295232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2021-06-14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395536" y="1268760"/>
            <a:ext cx="8291265" cy="4896544"/>
          </a:xfrm>
        </p:spPr>
        <p:txBody>
          <a:bodyPr>
            <a:normAutofit/>
          </a:bodyPr>
          <a:lstStyle>
            <a:lvl1pPr algn="l">
              <a:buNone/>
              <a:defRPr sz="16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16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맑은 고딕" pitchFamily="50" charset="-127"/>
              </a:defRPr>
            </a:lvl2pPr>
            <a:lvl3pPr algn="l">
              <a:buNone/>
              <a:defRPr sz="16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맑은 고딕" pitchFamily="50" charset="-127"/>
              </a:defRPr>
            </a:lvl3pPr>
            <a:lvl4pPr algn="l">
              <a:buNone/>
              <a:defRPr sz="16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맑은 고딕" pitchFamily="50" charset="-127"/>
              </a:defRPr>
            </a:lvl4pPr>
            <a:lvl5pPr algn="l">
              <a:buNone/>
              <a:defRPr sz="16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395536" y="116632"/>
            <a:ext cx="8280920" cy="792088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500834"/>
            <a:ext cx="2133600" cy="220641"/>
          </a:xfrm>
        </p:spPr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2021-06-14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500834"/>
            <a:ext cx="2895600" cy="220641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500834"/>
            <a:ext cx="2133600" cy="220641"/>
          </a:xfrm>
        </p:spPr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1" name="내용 개체 틀 2"/>
          <p:cNvSpPr>
            <a:spLocks noGrp="1"/>
          </p:cNvSpPr>
          <p:nvPr>
            <p:ph idx="1"/>
          </p:nvPr>
        </p:nvSpPr>
        <p:spPr>
          <a:xfrm>
            <a:off x="395536" y="1268760"/>
            <a:ext cx="8402525" cy="4881686"/>
          </a:xfrm>
        </p:spPr>
        <p:txBody>
          <a:bodyPr>
            <a:normAutofit/>
          </a:bodyPr>
          <a:lstStyle>
            <a:lvl1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2pPr>
            <a:lvl3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3pPr>
            <a:lvl4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4pPr>
            <a:lvl5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395536" y="111812"/>
            <a:ext cx="8402524" cy="796908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rgbClr val="0070C0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2021-06-14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0DECBB6B-22C9-468D-B7BF-2F55EAAB8CF9}"/>
              </a:ext>
            </a:extLst>
          </p:cNvPr>
          <p:cNvGrpSpPr/>
          <p:nvPr userDrawn="1"/>
        </p:nvGrpSpPr>
        <p:grpSpPr>
          <a:xfrm>
            <a:off x="2663788" y="692696"/>
            <a:ext cx="3816424" cy="3816424"/>
            <a:chOff x="2663788" y="692696"/>
            <a:chExt cx="3816424" cy="3816424"/>
          </a:xfrm>
        </p:grpSpPr>
        <p:sp>
          <p:nvSpPr>
            <p:cNvPr id="11" name="타원 10"/>
            <p:cNvSpPr/>
            <p:nvPr userDrawn="1"/>
          </p:nvSpPr>
          <p:spPr>
            <a:xfrm>
              <a:off x="2663788" y="692696"/>
              <a:ext cx="3816424" cy="3816424"/>
            </a:xfrm>
            <a:prstGeom prst="ellipse">
              <a:avLst/>
            </a:prstGeom>
            <a:solidFill>
              <a:srgbClr val="254061">
                <a:alpha val="3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타원 11"/>
            <p:cNvSpPr/>
            <p:nvPr userDrawn="1"/>
          </p:nvSpPr>
          <p:spPr>
            <a:xfrm>
              <a:off x="2751388" y="780296"/>
              <a:ext cx="3641224" cy="3641224"/>
            </a:xfrm>
            <a:prstGeom prst="ellipse">
              <a:avLst/>
            </a:prstGeom>
            <a:pattFill prst="wdUpDiag">
              <a:fgClr>
                <a:srgbClr val="454F6D"/>
              </a:fgClr>
              <a:bgClr>
                <a:schemeClr val="tx2">
                  <a:lumMod val="75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직사각형 12"/>
          <p:cNvSpPr/>
          <p:nvPr userDrawn="1"/>
        </p:nvSpPr>
        <p:spPr>
          <a:xfrm>
            <a:off x="0" y="6093296"/>
            <a:ext cx="9144000" cy="764704"/>
          </a:xfrm>
          <a:prstGeom prst="rect">
            <a:avLst/>
          </a:prstGeom>
          <a:solidFill>
            <a:schemeClr val="accent1">
              <a:lumMod val="50000"/>
              <a:alpha val="8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제목 1"/>
          <p:cNvSpPr>
            <a:spLocks noGrp="1"/>
          </p:cNvSpPr>
          <p:nvPr>
            <p:ph type="ctrTitle"/>
          </p:nvPr>
        </p:nvSpPr>
        <p:spPr>
          <a:xfrm>
            <a:off x="2832923" y="1441351"/>
            <a:ext cx="3486320" cy="2376264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7000" kern="1200" baseline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맑은 고딕" pitchFamily="50" charset="-127"/>
                <a:cs typeface="+mj-cs"/>
              </a:defRPr>
            </a:lvl1pPr>
          </a:lstStyle>
          <a:p>
            <a:endParaRPr lang="ko-KR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19026"/>
            <a:ext cx="8229600" cy="7969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062021"/>
            <a:ext cx="8229600" cy="5286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429396"/>
            <a:ext cx="2133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2021-06-14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429396"/>
            <a:ext cx="2895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429396"/>
            <a:ext cx="2133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1" r:id="rId3"/>
    <p:sldLayoutId id="2147483656" r:id="rId4"/>
    <p:sldLayoutId id="2147483650" r:id="rId5"/>
    <p:sldLayoutId id="2147483657" r:id="rId6"/>
  </p:sldLayoutIdLst>
  <p:txStyles>
    <p:titleStyle>
      <a:lvl1pPr algn="l" defTabSz="914400" rtl="0" eaLnBrk="1" latinLnBrk="1" hangingPunct="1">
        <a:spcBef>
          <a:spcPct val="0"/>
        </a:spcBef>
        <a:buNone/>
        <a:defRPr lang="ko-KR" altLang="en-US" sz="3500" kern="1200">
          <a:solidFill>
            <a:sysClr val="windowText" lastClr="000000"/>
          </a:solidFill>
          <a:latin typeface="맑은 고딕" pitchFamily="50" charset="-127"/>
          <a:ea typeface="맑은 고딕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25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lang="ko-KR" altLang="en-US" sz="18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microsoft.com/office/2007/relationships/hdphoto" Target="../media/hdphoto2.wdp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자유형 21"/>
          <p:cNvSpPr/>
          <p:nvPr/>
        </p:nvSpPr>
        <p:spPr>
          <a:xfrm>
            <a:off x="2972584" y="3474720"/>
            <a:ext cx="3194457" cy="946800"/>
          </a:xfrm>
          <a:custGeom>
            <a:avLst/>
            <a:gdLst>
              <a:gd name="connsiteX0" fmla="*/ 0 w 3194457"/>
              <a:gd name="connsiteY0" fmla="*/ 0 h 946800"/>
              <a:gd name="connsiteX1" fmla="*/ 3194457 w 3194457"/>
              <a:gd name="connsiteY1" fmla="*/ 0 h 946800"/>
              <a:gd name="connsiteX2" fmla="*/ 3106908 w 3194457"/>
              <a:gd name="connsiteY2" fmla="*/ 144110 h 946800"/>
              <a:gd name="connsiteX3" fmla="*/ 1597228 w 3194457"/>
              <a:gd name="connsiteY3" fmla="*/ 946800 h 946800"/>
              <a:gd name="connsiteX4" fmla="*/ 87548 w 3194457"/>
              <a:gd name="connsiteY4" fmla="*/ 144110 h 9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94457" h="946800">
                <a:moveTo>
                  <a:pt x="0" y="0"/>
                </a:moveTo>
                <a:lnTo>
                  <a:pt x="3194457" y="0"/>
                </a:lnTo>
                <a:lnTo>
                  <a:pt x="3106908" y="144110"/>
                </a:lnTo>
                <a:cubicBezTo>
                  <a:pt x="2779731" y="628395"/>
                  <a:pt x="2225663" y="946800"/>
                  <a:pt x="1597228" y="946800"/>
                </a:cubicBezTo>
                <a:cubicBezTo>
                  <a:pt x="968793" y="946800"/>
                  <a:pt x="414725" y="628395"/>
                  <a:pt x="87548" y="144110"/>
                </a:cubicBezTo>
                <a:close/>
              </a:path>
            </a:pathLst>
          </a:custGeom>
          <a:pattFill prst="wdUpDiag">
            <a:fgClr>
              <a:srgbClr val="454F6D"/>
            </a:fgClr>
            <a:bgClr>
              <a:schemeClr val="tx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제목 8">
            <a:extLst>
              <a:ext uri="{FF2B5EF4-FFF2-40B4-BE49-F238E27FC236}">
                <a16:creationId xmlns:a16="http://schemas.microsoft.com/office/drawing/2014/main" id="{33741334-0F77-4268-8610-F422020A8B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51388" y="1367056"/>
            <a:ext cx="3636849" cy="2349976"/>
          </a:xfrm>
        </p:spPr>
        <p:txBody>
          <a:bodyPr/>
          <a:lstStyle/>
          <a:p>
            <a:r>
              <a:rPr lang="ko-KR" altLang="en-US" sz="4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대구 축제</a:t>
            </a:r>
            <a:r>
              <a:rPr lang="en-US" altLang="ko-KR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US" altLang="ko-KR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ko-KR" altLang="en-US" sz="4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게시판</a:t>
            </a:r>
            <a:endParaRPr lang="en-US" altLang="ko-K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3347864" y="3645024"/>
            <a:ext cx="244827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+mj-lt"/>
                <a:ea typeface="맑은 고딕" pitchFamily="50" charset="-127"/>
                <a:cs typeface="굴림" pitchFamily="50" charset="-127"/>
              </a:rPr>
              <a:t>김두희</a:t>
            </a:r>
            <a:r>
              <a:rPr kumimoji="1" lang="en-US" altLang="ko-KR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+mj-lt"/>
                <a:ea typeface="맑은 고딕" pitchFamily="50" charset="-127"/>
                <a:cs typeface="굴림" pitchFamily="50" charset="-127"/>
              </a:rPr>
              <a:t>,</a:t>
            </a:r>
            <a:r>
              <a:rPr kumimoji="1" lang="ko-KR" altLang="en-US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+mj-lt"/>
                <a:ea typeface="맑은 고딕" pitchFamily="50" charset="-127"/>
                <a:cs typeface="굴림" pitchFamily="50" charset="-127"/>
              </a:rPr>
              <a:t>박상준</a:t>
            </a:r>
            <a:r>
              <a:rPr kumimoji="1" lang="en-US" altLang="ko-KR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+mj-lt"/>
                <a:ea typeface="맑은 고딕" pitchFamily="50" charset="-127"/>
                <a:cs typeface="굴림" pitchFamily="50" charset="-127"/>
              </a:rPr>
              <a:t>,</a:t>
            </a:r>
            <a:r>
              <a:rPr kumimoji="1" lang="ko-KR" altLang="en-US" dirty="0" err="1" smtClean="0">
                <a:solidFill>
                  <a:schemeClr val="accent1">
                    <a:lumMod val="40000"/>
                    <a:lumOff val="60000"/>
                  </a:schemeClr>
                </a:solidFill>
                <a:latin typeface="+mj-lt"/>
                <a:ea typeface="맑은 고딕" pitchFamily="50" charset="-127"/>
                <a:cs typeface="굴림" pitchFamily="50" charset="-127"/>
              </a:rPr>
              <a:t>신용원</a:t>
            </a:r>
            <a:endParaRPr kumimoji="1" lang="en-US" altLang="ko-KR" dirty="0">
              <a:solidFill>
                <a:schemeClr val="accent1">
                  <a:lumMod val="40000"/>
                  <a:lumOff val="60000"/>
                </a:schemeClr>
              </a:solidFill>
              <a:latin typeface="+mj-lt"/>
              <a:ea typeface="맑은 고딕" pitchFamily="50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5557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프로그램 소개</a:t>
            </a:r>
            <a:endParaRPr lang="ko-KR" altLang="en-US" dirty="0"/>
          </a:p>
        </p:txBody>
      </p:sp>
      <p:sp>
        <p:nvSpPr>
          <p:cNvPr id="5" name="내용 개체 틀 36"/>
          <p:cNvSpPr txBox="1">
            <a:spLocks/>
          </p:cNvSpPr>
          <p:nvPr/>
        </p:nvSpPr>
        <p:spPr>
          <a:xfrm>
            <a:off x="359532" y="1052736"/>
            <a:ext cx="8424936" cy="6480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rgbClr val="FAD1CC"/>
                </a:solidFill>
                <a:latin typeface="+mj-lt"/>
                <a:ea typeface="맑은 고딕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rgbClr val="FAD1CC"/>
                </a:solidFill>
                <a:latin typeface="+mj-lt"/>
                <a:ea typeface="맑은 고딕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rgbClr val="FAD1CC"/>
                </a:solidFill>
                <a:latin typeface="+mj-lt"/>
                <a:ea typeface="맑은 고딕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rgbClr val="FAD1CC"/>
                </a:solidFill>
                <a:latin typeface="+mj-lt"/>
                <a:ea typeface="맑은 고딕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rgbClr val="FAD1CC"/>
                </a:solidFill>
                <a:latin typeface="+mj-lt"/>
                <a:ea typeface="맑은 고딕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800" b="1" i="0" u="sng" dirty="0" smtClean="0">
                <a:solidFill>
                  <a:srgbClr val="718AC2"/>
                </a:solidFill>
              </a:rPr>
              <a:t>순서도</a:t>
            </a:r>
            <a:r>
              <a:rPr lang="en-US" altLang="ko-KR" sz="2800" b="1" i="0" u="sng" dirty="0">
                <a:solidFill>
                  <a:srgbClr val="718AC2"/>
                </a:solidFill>
              </a:rPr>
              <a:t> </a:t>
            </a:r>
            <a:r>
              <a:rPr lang="en-US" altLang="ko-KR" sz="2800" b="1" i="0" u="sng" dirty="0" smtClean="0">
                <a:solidFill>
                  <a:srgbClr val="718AC2"/>
                </a:solidFill>
              </a:rPr>
              <a:t>- </a:t>
            </a:r>
            <a:r>
              <a:rPr lang="ko-KR" altLang="en-US" sz="2800" b="1" i="0" u="sng" dirty="0" smtClean="0">
                <a:solidFill>
                  <a:srgbClr val="718AC2"/>
                </a:solidFill>
              </a:rPr>
              <a:t>축제상세보</a:t>
            </a:r>
            <a:r>
              <a:rPr lang="ko-KR" altLang="en-US" sz="2800" b="1" i="0" u="sng" dirty="0">
                <a:solidFill>
                  <a:srgbClr val="718AC2"/>
                </a:solidFill>
              </a:rPr>
              <a:t>기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103874" y="1628800"/>
            <a:ext cx="8928992" cy="511256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74" y="1628800"/>
            <a:ext cx="8928992" cy="5112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054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1340768"/>
            <a:ext cx="9144000" cy="36724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 Box 5"/>
          <p:cNvSpPr txBox="1">
            <a:spLocks noChangeArrowheads="1"/>
          </p:cNvSpPr>
          <p:nvPr/>
        </p:nvSpPr>
        <p:spPr bwMode="auto">
          <a:xfrm>
            <a:off x="1259632" y="2673457"/>
            <a:ext cx="6696744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6000" b="1" dirty="0">
                <a:solidFill>
                  <a:srgbClr val="0070C0"/>
                </a:solidFill>
                <a:latin typeface="+mj-lt"/>
                <a:ea typeface="맑은 고딕" pitchFamily="50" charset="-127"/>
              </a:rPr>
              <a:t>2</a:t>
            </a:r>
            <a:r>
              <a:rPr lang="en-US" altLang="ko-KR" sz="6000" b="1" dirty="0" smtClean="0">
                <a:solidFill>
                  <a:srgbClr val="0070C0"/>
                </a:solidFill>
                <a:latin typeface="+mj-lt"/>
                <a:ea typeface="맑은 고딕" pitchFamily="50" charset="-127"/>
              </a:rPr>
              <a:t>. </a:t>
            </a:r>
            <a:r>
              <a:rPr lang="ko-KR" altLang="en-US" sz="4800" b="1" dirty="0" smtClean="0">
                <a:solidFill>
                  <a:srgbClr val="0070C0"/>
                </a:solidFill>
                <a:latin typeface="+mj-lt"/>
                <a:ea typeface="맑은 고딕" pitchFamily="50" charset="-127"/>
              </a:rPr>
              <a:t>화면구현</a:t>
            </a:r>
            <a:r>
              <a:rPr lang="en-US" altLang="ko-KR" sz="4800" b="1" dirty="0" smtClean="0">
                <a:solidFill>
                  <a:srgbClr val="0070C0"/>
                </a:solidFill>
                <a:latin typeface="+mj-lt"/>
                <a:ea typeface="맑은 고딕" pitchFamily="50" charset="-127"/>
              </a:rPr>
              <a:t>&amp;</a:t>
            </a:r>
            <a:r>
              <a:rPr lang="ko-KR" altLang="en-US" sz="4800" b="1" dirty="0" smtClean="0">
                <a:solidFill>
                  <a:srgbClr val="0070C0"/>
                </a:solidFill>
                <a:latin typeface="+mj-lt"/>
                <a:ea typeface="맑은 고딕" pitchFamily="50" charset="-127"/>
              </a:rPr>
              <a:t>코드소개</a:t>
            </a:r>
            <a:endParaRPr lang="en-US" altLang="ko-KR" sz="4800" b="1" dirty="0">
              <a:solidFill>
                <a:srgbClr val="0070C0"/>
              </a:solidFill>
              <a:latin typeface="+mj-lt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19367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화면구현 </a:t>
            </a:r>
            <a:r>
              <a:rPr lang="en-US" altLang="ko-KR" dirty="0" smtClean="0"/>
              <a:t>&amp; </a:t>
            </a:r>
            <a:r>
              <a:rPr lang="ko-KR" altLang="en-US" dirty="0" smtClean="0"/>
              <a:t>코드 소개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952"/>
          <a:stretch/>
        </p:blipFill>
        <p:spPr>
          <a:xfrm>
            <a:off x="0" y="1052736"/>
            <a:ext cx="5436096" cy="580526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9" y="3717032"/>
            <a:ext cx="4536529" cy="2592288"/>
          </a:xfrm>
          <a:prstGeom prst="rect">
            <a:avLst/>
          </a:prstGeom>
          <a:ln w="19050">
            <a:solidFill>
              <a:srgbClr val="718AC2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6084168" y="3212976"/>
            <a:ext cx="13681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u="sng" dirty="0" smtClean="0">
                <a:solidFill>
                  <a:srgbClr val="718AC2"/>
                </a:solidFill>
              </a:rPr>
              <a:t>달력 표시</a:t>
            </a:r>
            <a:endParaRPr lang="ko-KR" altLang="en-US" sz="2000" b="1" u="sng" dirty="0">
              <a:solidFill>
                <a:srgbClr val="718AC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3361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화면구현 </a:t>
            </a:r>
            <a:r>
              <a:rPr lang="en-US" altLang="ko-KR" dirty="0" smtClean="0"/>
              <a:t>&amp; </a:t>
            </a:r>
            <a:r>
              <a:rPr lang="ko-KR" altLang="en-US" dirty="0" smtClean="0"/>
              <a:t>코드 소개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635896" y="1012666"/>
            <a:ext cx="20162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u="sng" dirty="0" smtClean="0">
                <a:solidFill>
                  <a:srgbClr val="718AC2"/>
                </a:solidFill>
              </a:rPr>
              <a:t>달력 색칠 방법</a:t>
            </a:r>
            <a:endParaRPr lang="ko-KR" altLang="en-US" sz="2000" b="1" u="sng" dirty="0">
              <a:solidFill>
                <a:srgbClr val="718AC2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5" y="1428751"/>
            <a:ext cx="9073009" cy="5384626"/>
          </a:xfrm>
          <a:prstGeom prst="rect">
            <a:avLst/>
          </a:prstGeom>
          <a:ln w="19050">
            <a:solidFill>
              <a:srgbClr val="718AC2"/>
            </a:solidFill>
          </a:ln>
        </p:spPr>
      </p:pic>
    </p:spTree>
    <p:extLst>
      <p:ext uri="{BB962C8B-B14F-4D97-AF65-F5344CB8AC3E}">
        <p14:creationId xmlns:p14="http://schemas.microsoft.com/office/powerpoint/2010/main" val="1465987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화면구현 </a:t>
            </a:r>
            <a:r>
              <a:rPr lang="en-US" altLang="ko-KR" dirty="0" smtClean="0"/>
              <a:t>&amp; </a:t>
            </a:r>
            <a:r>
              <a:rPr lang="ko-KR" altLang="en-US" dirty="0" smtClean="0"/>
              <a:t>코드 소개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563888" y="2780928"/>
            <a:ext cx="3600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u="sng" dirty="0">
                <a:solidFill>
                  <a:srgbClr val="718AC2"/>
                </a:solidFill>
              </a:rPr>
              <a:t>달력 날짜 </a:t>
            </a:r>
            <a:r>
              <a:rPr lang="ko-KR" altLang="en-US" sz="2000" b="1" u="sng" dirty="0" err="1" smtClean="0">
                <a:solidFill>
                  <a:srgbClr val="718AC2"/>
                </a:solidFill>
              </a:rPr>
              <a:t>클릭시</a:t>
            </a:r>
            <a:r>
              <a:rPr lang="ko-KR" altLang="en-US" sz="2000" b="1" u="sng" dirty="0" smtClean="0">
                <a:solidFill>
                  <a:srgbClr val="718AC2"/>
                </a:solidFill>
              </a:rPr>
              <a:t> </a:t>
            </a:r>
            <a:r>
              <a:rPr lang="ko-KR" altLang="en-US" sz="2000" b="1" u="sng" dirty="0" err="1" smtClean="0">
                <a:solidFill>
                  <a:srgbClr val="718AC2"/>
                </a:solidFill>
              </a:rPr>
              <a:t>팝업창</a:t>
            </a:r>
            <a:r>
              <a:rPr lang="ko-KR" altLang="en-US" sz="2000" b="1" u="sng" dirty="0" smtClean="0">
                <a:solidFill>
                  <a:srgbClr val="718AC2"/>
                </a:solidFill>
              </a:rPr>
              <a:t> 뜨기</a:t>
            </a:r>
            <a:endParaRPr lang="ko-KR" altLang="en-US" sz="2000" b="1" u="sng" dirty="0">
              <a:solidFill>
                <a:srgbClr val="718AC2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18" b="72820"/>
          <a:stretch/>
        </p:blipFill>
        <p:spPr>
          <a:xfrm>
            <a:off x="0" y="1124744"/>
            <a:ext cx="3197670" cy="198955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9"/>
          <a:stretch/>
        </p:blipFill>
        <p:spPr>
          <a:xfrm>
            <a:off x="31179" y="3284984"/>
            <a:ext cx="9077325" cy="1800200"/>
          </a:xfrm>
          <a:prstGeom prst="rect">
            <a:avLst/>
          </a:prstGeom>
          <a:ln w="19050">
            <a:solidFill>
              <a:srgbClr val="718AC2"/>
            </a:solidFill>
          </a:ln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5229200"/>
            <a:ext cx="5184576" cy="1584176"/>
          </a:xfrm>
          <a:prstGeom prst="rect">
            <a:avLst/>
          </a:prstGeom>
          <a:ln w="19050">
            <a:solidFill>
              <a:srgbClr val="718AC2"/>
            </a:solidFill>
          </a:ln>
        </p:spPr>
      </p:pic>
      <p:sp>
        <p:nvSpPr>
          <p:cNvPr id="13" name="TextBox 12"/>
          <p:cNvSpPr txBox="1"/>
          <p:nvPr/>
        </p:nvSpPr>
        <p:spPr>
          <a:xfrm>
            <a:off x="5508104" y="5589240"/>
            <a:ext cx="32403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u="sng" dirty="0">
                <a:solidFill>
                  <a:srgbClr val="718AC2"/>
                </a:solidFill>
              </a:rPr>
              <a:t>해당 날짜의 축제 </a:t>
            </a:r>
            <a:r>
              <a:rPr lang="ko-KR" altLang="en-US" sz="2000" b="1" u="sng" dirty="0" smtClean="0">
                <a:solidFill>
                  <a:srgbClr val="718AC2"/>
                </a:solidFill>
              </a:rPr>
              <a:t>리스트를</a:t>
            </a:r>
            <a:endParaRPr lang="en-US" altLang="ko-KR" sz="2000" b="1" u="sng" dirty="0" smtClean="0">
              <a:solidFill>
                <a:srgbClr val="718AC2"/>
              </a:solidFill>
            </a:endParaRPr>
          </a:p>
          <a:p>
            <a:r>
              <a:rPr lang="ko-KR" altLang="en-US" sz="2000" b="1" u="sng" dirty="0" smtClean="0">
                <a:solidFill>
                  <a:srgbClr val="718AC2"/>
                </a:solidFill>
              </a:rPr>
              <a:t> </a:t>
            </a:r>
            <a:r>
              <a:rPr lang="en-US" altLang="ko-KR" sz="2000" b="1" u="sng" dirty="0">
                <a:solidFill>
                  <a:srgbClr val="718AC2"/>
                </a:solidFill>
              </a:rPr>
              <a:t>for</a:t>
            </a:r>
            <a:r>
              <a:rPr lang="ko-KR" altLang="en-US" sz="2000" b="1" u="sng" dirty="0">
                <a:solidFill>
                  <a:srgbClr val="718AC2"/>
                </a:solidFill>
              </a:rPr>
              <a:t>문 사용해서 출력</a:t>
            </a:r>
          </a:p>
        </p:txBody>
      </p:sp>
    </p:spTree>
    <p:extLst>
      <p:ext uri="{BB962C8B-B14F-4D97-AF65-F5344CB8AC3E}">
        <p14:creationId xmlns:p14="http://schemas.microsoft.com/office/powerpoint/2010/main" val="1112037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6" y="1556792"/>
            <a:ext cx="6336704" cy="5184576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화면구현 </a:t>
            </a:r>
            <a:r>
              <a:rPr lang="en-US" altLang="ko-KR" dirty="0" smtClean="0"/>
              <a:t>&amp; </a:t>
            </a:r>
            <a:r>
              <a:rPr lang="ko-KR" altLang="en-US" dirty="0" smtClean="0"/>
              <a:t>코드 소개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419872" y="1052736"/>
            <a:ext cx="25202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u="sng" dirty="0" smtClean="0">
                <a:solidFill>
                  <a:srgbClr val="718AC2"/>
                </a:solidFill>
              </a:rPr>
              <a:t>축제 정보 </a:t>
            </a:r>
            <a:r>
              <a:rPr lang="ko-KR" altLang="en-US" sz="2000" b="1" u="sng" smtClean="0">
                <a:solidFill>
                  <a:srgbClr val="718AC2"/>
                </a:solidFill>
              </a:rPr>
              <a:t>상세 보기</a:t>
            </a:r>
            <a:endParaRPr lang="ko-KR" altLang="en-US" sz="2000" b="1" u="sng" dirty="0">
              <a:solidFill>
                <a:srgbClr val="718AC2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4" r="852" b="28333"/>
          <a:stretch/>
        </p:blipFill>
        <p:spPr>
          <a:xfrm>
            <a:off x="1475656" y="1556792"/>
            <a:ext cx="6336704" cy="5203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891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3848" y="1844824"/>
            <a:ext cx="5832648" cy="4625072"/>
          </a:xfrm>
          <a:prstGeom prst="rect">
            <a:avLst/>
          </a:prstGeom>
          <a:ln w="19050">
            <a:solidFill>
              <a:srgbClr val="718AC2"/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화면구현 </a:t>
            </a:r>
            <a:r>
              <a:rPr lang="en-US" altLang="ko-KR" dirty="0" smtClean="0"/>
              <a:t>&amp; </a:t>
            </a:r>
            <a:r>
              <a:rPr lang="ko-KR" altLang="en-US" dirty="0" smtClean="0"/>
              <a:t>코드 소개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139952" y="1052736"/>
            <a:ext cx="10081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u="sng" smtClean="0">
                <a:solidFill>
                  <a:srgbClr val="718AC2"/>
                </a:solidFill>
              </a:rPr>
              <a:t>로그인</a:t>
            </a:r>
            <a:endParaRPr lang="ko-KR" altLang="en-US" sz="2000" b="1" u="sng" dirty="0">
              <a:solidFill>
                <a:srgbClr val="718AC2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24" r="32806" b="6234"/>
          <a:stretch/>
        </p:blipFill>
        <p:spPr>
          <a:xfrm>
            <a:off x="0" y="1844824"/>
            <a:ext cx="3131840" cy="460851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3848" y="1844824"/>
            <a:ext cx="5832648" cy="4608512"/>
          </a:xfrm>
          <a:prstGeom prst="rect">
            <a:avLst/>
          </a:prstGeom>
          <a:ln w="19050">
            <a:solidFill>
              <a:srgbClr val="718AC2"/>
            </a:solidFill>
          </a:ln>
        </p:spPr>
      </p:pic>
    </p:spTree>
    <p:extLst>
      <p:ext uri="{BB962C8B-B14F-4D97-AF65-F5344CB8AC3E}">
        <p14:creationId xmlns:p14="http://schemas.microsoft.com/office/powerpoint/2010/main" val="3765396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화면구현 </a:t>
            </a:r>
            <a:r>
              <a:rPr lang="en-US" altLang="ko-KR" dirty="0" smtClean="0"/>
              <a:t>&amp; </a:t>
            </a:r>
            <a:r>
              <a:rPr lang="ko-KR" altLang="en-US" dirty="0" smtClean="0"/>
              <a:t>코드 소개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139952" y="1052736"/>
            <a:ext cx="10081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u="sng" dirty="0" smtClean="0">
                <a:solidFill>
                  <a:srgbClr val="718AC2"/>
                </a:solidFill>
              </a:rPr>
              <a:t>게시판</a:t>
            </a:r>
            <a:endParaRPr lang="ko-KR" altLang="en-US" sz="2000" b="1" u="sng" dirty="0">
              <a:solidFill>
                <a:srgbClr val="718AC2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2072705"/>
            <a:ext cx="8849960" cy="4752528"/>
          </a:xfrm>
          <a:prstGeom prst="rect">
            <a:avLst/>
          </a:prstGeom>
          <a:ln w="19050">
            <a:solidFill>
              <a:srgbClr val="718AC2"/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283"/>
          <a:stretch/>
        </p:blipFill>
        <p:spPr>
          <a:xfrm>
            <a:off x="1691680" y="1628800"/>
            <a:ext cx="5976664" cy="329605"/>
          </a:xfrm>
          <a:prstGeom prst="rect">
            <a:avLst/>
          </a:prstGeom>
          <a:ln w="19050">
            <a:solidFill>
              <a:srgbClr val="718AC2"/>
            </a:solidFill>
          </a:ln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587699"/>
            <a:ext cx="8856984" cy="5256584"/>
          </a:xfrm>
          <a:prstGeom prst="rect">
            <a:avLst/>
          </a:prstGeom>
          <a:ln w="19050">
            <a:solidFill>
              <a:srgbClr val="718AC2"/>
            </a:solidFill>
          </a:ln>
        </p:spPr>
      </p:pic>
    </p:spTree>
    <p:extLst>
      <p:ext uri="{BB962C8B-B14F-4D97-AF65-F5344CB8AC3E}">
        <p14:creationId xmlns:p14="http://schemas.microsoft.com/office/powerpoint/2010/main" val="1250970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화면구현 </a:t>
            </a:r>
            <a:r>
              <a:rPr lang="en-US" altLang="ko-KR" dirty="0" smtClean="0"/>
              <a:t>&amp; </a:t>
            </a:r>
            <a:r>
              <a:rPr lang="ko-KR" altLang="en-US" dirty="0" smtClean="0"/>
              <a:t>코드 소개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139952" y="1052736"/>
            <a:ext cx="10081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u="sng" dirty="0" smtClean="0">
                <a:solidFill>
                  <a:srgbClr val="718AC2"/>
                </a:solidFill>
              </a:rPr>
              <a:t>게시판</a:t>
            </a:r>
            <a:endParaRPr lang="ko-KR" altLang="en-US" sz="2000" b="1" u="sng" dirty="0">
              <a:solidFill>
                <a:srgbClr val="718AC2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41"/>
          <a:stretch/>
        </p:blipFill>
        <p:spPr>
          <a:xfrm>
            <a:off x="1547664" y="2924944"/>
            <a:ext cx="6336704" cy="1910369"/>
          </a:xfrm>
          <a:prstGeom prst="rect">
            <a:avLst/>
          </a:prstGeom>
          <a:ln w="19050">
            <a:solidFill>
              <a:srgbClr val="718AC2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88"/>
          <a:stretch/>
        </p:blipFill>
        <p:spPr>
          <a:xfrm>
            <a:off x="1547664" y="4941168"/>
            <a:ext cx="6339835" cy="1800200"/>
          </a:xfrm>
          <a:prstGeom prst="rect">
            <a:avLst/>
          </a:prstGeom>
          <a:ln w="19050">
            <a:solidFill>
              <a:srgbClr val="718AC2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95" b="5826"/>
          <a:stretch/>
        </p:blipFill>
        <p:spPr>
          <a:xfrm>
            <a:off x="251520" y="1556792"/>
            <a:ext cx="3967514" cy="1008112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2004" b="7041"/>
          <a:stretch/>
        </p:blipFill>
        <p:spPr>
          <a:xfrm>
            <a:off x="4788024" y="1556792"/>
            <a:ext cx="3707803" cy="1008112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310942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1340768"/>
            <a:ext cx="9144000" cy="36724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 Box 5"/>
          <p:cNvSpPr txBox="1">
            <a:spLocks noChangeArrowheads="1"/>
          </p:cNvSpPr>
          <p:nvPr/>
        </p:nvSpPr>
        <p:spPr bwMode="auto">
          <a:xfrm>
            <a:off x="2339752" y="2673457"/>
            <a:ext cx="496855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6000" b="1" dirty="0" smtClean="0">
                <a:solidFill>
                  <a:srgbClr val="0070C0"/>
                </a:solidFill>
                <a:latin typeface="+mj-lt"/>
                <a:ea typeface="맑은 고딕" pitchFamily="50" charset="-127"/>
              </a:rPr>
              <a:t>3. </a:t>
            </a:r>
            <a:r>
              <a:rPr lang="ko-KR" altLang="en-US" sz="4800" b="1" dirty="0" smtClean="0">
                <a:solidFill>
                  <a:srgbClr val="0070C0"/>
                </a:solidFill>
                <a:latin typeface="+mj-lt"/>
                <a:ea typeface="맑은 고딕" pitchFamily="50" charset="-127"/>
              </a:rPr>
              <a:t>프로그램실행</a:t>
            </a:r>
            <a:endParaRPr lang="en-US" altLang="ko-KR" sz="4800" b="1" dirty="0">
              <a:solidFill>
                <a:srgbClr val="0070C0"/>
              </a:solidFill>
              <a:latin typeface="+mj-lt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64419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6572264" y="404664"/>
            <a:ext cx="228601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b="1" dirty="0">
                <a:solidFill>
                  <a:schemeClr val="bg1"/>
                </a:solidFill>
                <a:latin typeface="+mj-lt"/>
                <a:ea typeface="맑은 고딕" pitchFamily="50" charset="-127"/>
              </a:rPr>
              <a:t>CONTENTS</a:t>
            </a:r>
            <a:endParaRPr lang="ko-KR" altLang="en-US" sz="3000" b="1" dirty="0">
              <a:solidFill>
                <a:schemeClr val="bg1"/>
              </a:solidFill>
              <a:latin typeface="+mj-lt"/>
              <a:ea typeface="맑은 고딕" pitchFamily="50" charset="-127"/>
            </a:endParaRPr>
          </a:p>
        </p:txBody>
      </p:sp>
      <p:sp>
        <p:nvSpPr>
          <p:cNvPr id="23" name="TextBox 13"/>
          <p:cNvSpPr txBox="1">
            <a:spLocks noChangeArrowheads="1"/>
          </p:cNvSpPr>
          <p:nvPr/>
        </p:nvSpPr>
        <p:spPr bwMode="auto">
          <a:xfrm>
            <a:off x="1619672" y="2134597"/>
            <a:ext cx="853834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ko-KR" sz="4000" b="1" dirty="0">
                <a:solidFill>
                  <a:srgbClr val="404040"/>
                </a:solidFill>
                <a:latin typeface="+mj-lt"/>
                <a:ea typeface="맑은 고딕" pitchFamily="50" charset="-127"/>
              </a:rPr>
              <a:t>01</a:t>
            </a:r>
            <a:endParaRPr lang="ko-KR" altLang="en-US" sz="4000" b="1" dirty="0">
              <a:solidFill>
                <a:srgbClr val="404040"/>
              </a:solidFill>
              <a:latin typeface="+mj-lt"/>
              <a:ea typeface="맑은 고딕" pitchFamily="50" charset="-127"/>
            </a:endParaRPr>
          </a:p>
        </p:txBody>
      </p:sp>
      <p:sp>
        <p:nvSpPr>
          <p:cNvPr id="24" name="Text Box 5"/>
          <p:cNvSpPr txBox="1">
            <a:spLocks noChangeArrowheads="1"/>
          </p:cNvSpPr>
          <p:nvPr/>
        </p:nvSpPr>
        <p:spPr bwMode="auto">
          <a:xfrm>
            <a:off x="2627784" y="2239847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800" b="1" dirty="0" smtClean="0">
                <a:solidFill>
                  <a:srgbClr val="0070C0"/>
                </a:solidFill>
                <a:latin typeface="+mj-lt"/>
                <a:ea typeface="맑은 고딕" pitchFamily="50" charset="-127"/>
              </a:rPr>
              <a:t>프로그램 소개</a:t>
            </a:r>
            <a:endParaRPr lang="en-US" altLang="ko-KR" sz="2800" b="1" dirty="0">
              <a:solidFill>
                <a:srgbClr val="0070C0"/>
              </a:solidFill>
              <a:latin typeface="+mj-lt"/>
              <a:ea typeface="맑은 고딕" pitchFamily="50" charset="-127"/>
            </a:endParaRPr>
          </a:p>
        </p:txBody>
      </p:sp>
      <p:sp>
        <p:nvSpPr>
          <p:cNvPr id="28" name="TextBox 13"/>
          <p:cNvSpPr txBox="1">
            <a:spLocks noChangeArrowheads="1"/>
          </p:cNvSpPr>
          <p:nvPr/>
        </p:nvSpPr>
        <p:spPr bwMode="auto">
          <a:xfrm>
            <a:off x="1619672" y="2854677"/>
            <a:ext cx="853834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ko-KR" sz="4000" b="1" dirty="0">
                <a:solidFill>
                  <a:srgbClr val="404040"/>
                </a:solidFill>
                <a:latin typeface="+mj-lt"/>
                <a:ea typeface="맑은 고딕" pitchFamily="50" charset="-127"/>
              </a:rPr>
              <a:t>02</a:t>
            </a:r>
            <a:endParaRPr lang="ko-KR" altLang="en-US" sz="4000" b="1" dirty="0">
              <a:solidFill>
                <a:srgbClr val="404040"/>
              </a:solidFill>
              <a:latin typeface="+mj-lt"/>
              <a:ea typeface="맑은 고딕" pitchFamily="50" charset="-127"/>
            </a:endParaRPr>
          </a:p>
        </p:txBody>
      </p:sp>
      <p:sp>
        <p:nvSpPr>
          <p:cNvPr id="29" name="Text Box 5"/>
          <p:cNvSpPr txBox="1">
            <a:spLocks noChangeArrowheads="1"/>
          </p:cNvSpPr>
          <p:nvPr/>
        </p:nvSpPr>
        <p:spPr bwMode="auto">
          <a:xfrm>
            <a:off x="2627784" y="2959927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800" b="1" dirty="0">
                <a:solidFill>
                  <a:srgbClr val="0070C0"/>
                </a:solidFill>
                <a:ea typeface="맑은 고딕" pitchFamily="50" charset="-127"/>
              </a:rPr>
              <a:t>화면 </a:t>
            </a:r>
            <a:r>
              <a:rPr lang="ko-KR" altLang="en-US" sz="2800" b="1" dirty="0" smtClean="0">
                <a:solidFill>
                  <a:srgbClr val="0070C0"/>
                </a:solidFill>
                <a:ea typeface="맑은 고딕" pitchFamily="50" charset="-127"/>
              </a:rPr>
              <a:t>구현</a:t>
            </a:r>
            <a:r>
              <a:rPr lang="en-US" altLang="ko-KR" sz="2800" b="1" dirty="0">
                <a:solidFill>
                  <a:srgbClr val="0070C0"/>
                </a:solidFill>
                <a:ea typeface="맑은 고딕" pitchFamily="50" charset="-127"/>
              </a:rPr>
              <a:t> </a:t>
            </a:r>
            <a:r>
              <a:rPr lang="en-US" altLang="ko-KR" sz="2800" b="1" dirty="0" smtClean="0">
                <a:solidFill>
                  <a:srgbClr val="0070C0"/>
                </a:solidFill>
                <a:latin typeface="+mj-lt"/>
                <a:ea typeface="맑은 고딕" pitchFamily="50" charset="-127"/>
              </a:rPr>
              <a:t>&amp; </a:t>
            </a:r>
            <a:r>
              <a:rPr lang="ko-KR" altLang="en-US" sz="2800" b="1" dirty="0" smtClean="0">
                <a:solidFill>
                  <a:srgbClr val="0070C0"/>
                </a:solidFill>
                <a:latin typeface="+mj-lt"/>
                <a:ea typeface="맑은 고딕" pitchFamily="50" charset="-127"/>
              </a:rPr>
              <a:t>코드 소개</a:t>
            </a:r>
            <a:endParaRPr lang="en-US" altLang="ko-KR" sz="2800" b="1" dirty="0">
              <a:solidFill>
                <a:srgbClr val="0070C0"/>
              </a:solidFill>
              <a:latin typeface="+mj-lt"/>
              <a:ea typeface="맑은 고딕" pitchFamily="50" charset="-127"/>
            </a:endParaRPr>
          </a:p>
        </p:txBody>
      </p:sp>
      <p:sp>
        <p:nvSpPr>
          <p:cNvPr id="43" name="TextBox 13"/>
          <p:cNvSpPr txBox="1">
            <a:spLocks noChangeArrowheads="1"/>
          </p:cNvSpPr>
          <p:nvPr/>
        </p:nvSpPr>
        <p:spPr bwMode="auto">
          <a:xfrm>
            <a:off x="1619672" y="3574757"/>
            <a:ext cx="853834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ko-KR" sz="4000" b="1" dirty="0">
                <a:solidFill>
                  <a:srgbClr val="404040"/>
                </a:solidFill>
                <a:latin typeface="+mj-lt"/>
                <a:ea typeface="맑은 고딕" pitchFamily="50" charset="-127"/>
              </a:rPr>
              <a:t>03</a:t>
            </a:r>
            <a:endParaRPr lang="ko-KR" altLang="en-US" sz="4000" b="1" dirty="0">
              <a:solidFill>
                <a:srgbClr val="404040"/>
              </a:solidFill>
              <a:latin typeface="+mj-lt"/>
              <a:ea typeface="맑은 고딕" pitchFamily="50" charset="-127"/>
            </a:endParaRPr>
          </a:p>
        </p:txBody>
      </p:sp>
      <p:sp>
        <p:nvSpPr>
          <p:cNvPr id="44" name="Text Box 5"/>
          <p:cNvSpPr txBox="1">
            <a:spLocks noChangeArrowheads="1"/>
          </p:cNvSpPr>
          <p:nvPr/>
        </p:nvSpPr>
        <p:spPr bwMode="auto">
          <a:xfrm>
            <a:off x="2627784" y="3680007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800" b="1" dirty="0" smtClean="0">
                <a:solidFill>
                  <a:srgbClr val="0070C0"/>
                </a:solidFill>
                <a:latin typeface="+mj-lt"/>
                <a:ea typeface="맑은 고딕" pitchFamily="50" charset="-127"/>
              </a:rPr>
              <a:t>프로그램 실행</a:t>
            </a:r>
            <a:endParaRPr lang="en-US" altLang="ko-KR" sz="2800" b="1" dirty="0">
              <a:solidFill>
                <a:srgbClr val="0070C0"/>
              </a:solidFill>
              <a:latin typeface="+mj-lt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/>
          </p:nvPr>
        </p:nvSpPr>
        <p:spPr>
          <a:xfrm>
            <a:off x="2832923" y="1556792"/>
            <a:ext cx="3486320" cy="2376264"/>
          </a:xfrm>
        </p:spPr>
        <p:txBody>
          <a:bodyPr/>
          <a:lstStyle/>
          <a:p>
            <a:r>
              <a:rPr lang="en-US" altLang="ko-KR" dirty="0"/>
              <a:t>THANK</a:t>
            </a:r>
            <a:br>
              <a:rPr lang="en-US" altLang="ko-KR" dirty="0"/>
            </a:br>
            <a:r>
              <a:rPr lang="en-US" altLang="ko-KR" dirty="0"/>
              <a:t>YOU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33383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1340768"/>
            <a:ext cx="9144000" cy="36724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 Box 5"/>
          <p:cNvSpPr txBox="1">
            <a:spLocks noChangeArrowheads="1"/>
          </p:cNvSpPr>
          <p:nvPr/>
        </p:nvSpPr>
        <p:spPr bwMode="auto">
          <a:xfrm>
            <a:off x="2195736" y="2669140"/>
            <a:ext cx="5040560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6000" b="1" dirty="0" smtClean="0">
                <a:solidFill>
                  <a:srgbClr val="0070C0"/>
                </a:solidFill>
                <a:latin typeface="+mj-lt"/>
                <a:ea typeface="맑은 고딕" pitchFamily="50" charset="-127"/>
              </a:rPr>
              <a:t>1. </a:t>
            </a:r>
            <a:r>
              <a:rPr lang="ko-KR" altLang="en-US" sz="4800" b="1" dirty="0" smtClean="0">
                <a:solidFill>
                  <a:srgbClr val="0070C0"/>
                </a:solidFill>
                <a:latin typeface="+mj-lt"/>
                <a:ea typeface="맑은 고딕" pitchFamily="50" charset="-127"/>
              </a:rPr>
              <a:t>프로그램 소개</a:t>
            </a:r>
            <a:endParaRPr lang="en-US" altLang="ko-KR" sz="4800" b="1" dirty="0">
              <a:solidFill>
                <a:srgbClr val="0070C0"/>
              </a:solidFill>
              <a:latin typeface="+mj-lt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69660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프로그램 소개</a:t>
            </a:r>
            <a:endParaRPr lang="ko-KR" altLang="en-US" dirty="0"/>
          </a:p>
        </p:txBody>
      </p:sp>
      <p:sp>
        <p:nvSpPr>
          <p:cNvPr id="5" name="내용 개체 틀 36"/>
          <p:cNvSpPr txBox="1">
            <a:spLocks/>
          </p:cNvSpPr>
          <p:nvPr/>
        </p:nvSpPr>
        <p:spPr>
          <a:xfrm>
            <a:off x="359532" y="1052736"/>
            <a:ext cx="8424936" cy="6480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rgbClr val="FAD1CC"/>
                </a:solidFill>
                <a:latin typeface="+mj-lt"/>
                <a:ea typeface="맑은 고딕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rgbClr val="FAD1CC"/>
                </a:solidFill>
                <a:latin typeface="+mj-lt"/>
                <a:ea typeface="맑은 고딕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rgbClr val="FAD1CC"/>
                </a:solidFill>
                <a:latin typeface="+mj-lt"/>
                <a:ea typeface="맑은 고딕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rgbClr val="FAD1CC"/>
                </a:solidFill>
                <a:latin typeface="+mj-lt"/>
                <a:ea typeface="맑은 고딕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rgbClr val="FAD1CC"/>
                </a:solidFill>
                <a:latin typeface="+mj-lt"/>
                <a:ea typeface="맑은 고딕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800" b="1" i="0" u="sng" dirty="0" smtClean="0">
                <a:solidFill>
                  <a:srgbClr val="718AC2"/>
                </a:solidFill>
              </a:rPr>
              <a:t>사용자 환경</a:t>
            </a:r>
            <a:endParaRPr lang="ko-KR" altLang="en-US" sz="2800" b="1" i="0" u="sng" dirty="0">
              <a:solidFill>
                <a:srgbClr val="718AC2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03874" y="1772816"/>
            <a:ext cx="8928992" cy="496855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C58F2AD6-D461-43F6-9ACB-4796F801AE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505" b="93578" l="1509" r="96767">
                        <a14:foregroundMark x1="9267" y1="22936" x2="9267" y2="22936"/>
                        <a14:foregroundMark x1="5172" y1="26606" x2="5172" y2="26606"/>
                        <a14:foregroundMark x1="10991" y1="76147" x2="10991" y2="76147"/>
                        <a14:foregroundMark x1="17457" y1="44954" x2="17457" y2="44954"/>
                        <a14:foregroundMark x1="18319" y1="55963" x2="18319" y2="55963"/>
                        <a14:foregroundMark x1="1509" y1="33945" x2="1509" y2="33945"/>
                        <a14:foregroundMark x1="1724" y1="31193" x2="2586" y2="26606"/>
                        <a14:foregroundMark x1="4526" y1="85321" x2="4526" y2="85321"/>
                        <a14:foregroundMark x1="6897" y1="90826" x2="6897" y2="90826"/>
                        <a14:foregroundMark x1="8836" y1="94495" x2="8836" y2="94495"/>
                        <a14:foregroundMark x1="40733" y1="49541" x2="40733" y2="49541"/>
                        <a14:foregroundMark x1="44612" y1="37615" x2="44612" y2="37615"/>
                        <a14:foregroundMark x1="55819" y1="18349" x2="55819" y2="18349"/>
                        <a14:foregroundMark x1="61207" y1="7339" x2="61207" y2="7339"/>
                        <a14:foregroundMark x1="60991" y1="43119" x2="60991" y2="43119"/>
                        <a14:foregroundMark x1="67026" y1="32110" x2="67026" y2="32110"/>
                        <a14:foregroundMark x1="78879" y1="29358" x2="78879" y2="29358"/>
                        <a14:foregroundMark x1="91595" y1="30275" x2="91595" y2="30275"/>
                        <a14:foregroundMark x1="90086" y1="33028" x2="90086" y2="33028"/>
                        <a14:foregroundMark x1="89224" y1="51376" x2="89224" y2="51376"/>
                        <a14:foregroundMark x1="96767" y1="48624" x2="96767" y2="4862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3" y="3006728"/>
            <a:ext cx="3263941" cy="68338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D3014D7-460C-452D-B4FE-67ADFD714B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632" b="89802" l="5400" r="90503">
                        <a14:foregroundMark x1="88454" y1="43909" x2="88454" y2="43909"/>
                        <a14:foregroundMark x1="90503" y1="43909" x2="90503" y2="43909"/>
                        <a14:foregroundMark x1="69646" y1="60057" x2="69646" y2="60057"/>
                        <a14:foregroundMark x1="78212" y1="55807" x2="78212" y2="55807"/>
                        <a14:foregroundMark x1="84358" y1="75071" x2="84358" y2="75071"/>
                        <a14:foregroundMark x1="79702" y1="69405" x2="79702" y2="69405"/>
                        <a14:foregroundMark x1="81937" y1="75921" x2="81937" y2="75921"/>
                        <a14:foregroundMark x1="83613" y1="81020" x2="83613" y2="81020"/>
                        <a14:foregroundMark x1="78026" y1="80453" x2="78026" y2="80453"/>
                        <a14:foregroundMark x1="70764" y1="75921" x2="70764" y2="75921"/>
                        <a14:foregroundMark x1="68156" y1="77620" x2="68156" y2="77620"/>
                        <a14:foregroundMark x1="62197" y1="77620" x2="62197" y2="77620"/>
                        <a14:foregroundMark x1="56425" y1="78187" x2="56425" y2="78187"/>
                        <a14:foregroundMark x1="45438" y1="44759" x2="45438" y2="44759"/>
                        <a14:foregroundMark x1="35196" y1="44476" x2="35196" y2="44476"/>
                        <a14:foregroundMark x1="25140" y1="70538" x2="25140" y2="70538"/>
                        <a14:foregroundMark x1="22905" y1="66572" x2="22905" y2="66572"/>
                        <a14:foregroundMark x1="20298" y1="60340" x2="20298" y2="60340"/>
                        <a14:foregroundMark x1="5400" y1="62606" x2="5400" y2="62606"/>
                        <a14:foregroundMark x1="12663" y1="70255" x2="12663" y2="70255"/>
                        <a14:foregroundMark x1="15084" y1="53258" x2="15084" y2="53258"/>
                        <a14:foregroundMark x1="15829" y1="46459" x2="15829" y2="46459"/>
                        <a14:foregroundMark x1="15456" y1="28895" x2="15456" y2="28895"/>
                        <a14:foregroundMark x1="21788" y1="29178" x2="21788" y2="29178"/>
                        <a14:foregroundMark x1="24395" y1="21530" x2="24395" y2="21530"/>
                        <a14:foregroundMark x1="17877" y1="39093" x2="17877" y2="39093"/>
                        <a14:foregroundMark x1="25512" y1="20680" x2="25512" y2="20680"/>
                        <a14:foregroundMark x1="26257" y1="20113" x2="26257" y2="20113"/>
                        <a14:foregroundMark x1="58845" y1="49008" x2="58845" y2="49008"/>
                        <a14:foregroundMark x1="57914" y1="76204" x2="57914" y2="76204"/>
                        <a14:foregroundMark x1="74302" y1="74504" x2="74302" y2="74504"/>
                        <a14:foregroundMark x1="73929" y1="80737" x2="73929" y2="80737"/>
                        <a14:foregroundMark x1="84358" y1="77904" x2="84358" y2="7790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4338846"/>
            <a:ext cx="3065772" cy="165717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5638" y="2590950"/>
            <a:ext cx="2858689" cy="124213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208" y="4425377"/>
            <a:ext cx="1495498" cy="138170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프로그램 소개</a:t>
            </a:r>
            <a:endParaRPr lang="ko-KR" altLang="en-US" dirty="0"/>
          </a:p>
        </p:txBody>
      </p:sp>
      <p:sp>
        <p:nvSpPr>
          <p:cNvPr id="5" name="내용 개체 틀 36"/>
          <p:cNvSpPr txBox="1">
            <a:spLocks/>
          </p:cNvSpPr>
          <p:nvPr/>
        </p:nvSpPr>
        <p:spPr>
          <a:xfrm>
            <a:off x="359532" y="1052736"/>
            <a:ext cx="8424936" cy="6480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rgbClr val="FAD1CC"/>
                </a:solidFill>
                <a:latin typeface="+mj-lt"/>
                <a:ea typeface="맑은 고딕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rgbClr val="FAD1CC"/>
                </a:solidFill>
                <a:latin typeface="+mj-lt"/>
                <a:ea typeface="맑은 고딕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rgbClr val="FAD1CC"/>
                </a:solidFill>
                <a:latin typeface="+mj-lt"/>
                <a:ea typeface="맑은 고딕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rgbClr val="FAD1CC"/>
                </a:solidFill>
                <a:latin typeface="+mj-lt"/>
                <a:ea typeface="맑은 고딕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rgbClr val="FAD1CC"/>
                </a:solidFill>
                <a:latin typeface="+mj-lt"/>
                <a:ea typeface="맑은 고딕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800" b="1" i="0" u="sng" dirty="0">
                <a:solidFill>
                  <a:srgbClr val="718AC2"/>
                </a:solidFill>
              </a:rPr>
              <a:t>대구광역시</a:t>
            </a:r>
            <a:r>
              <a:rPr lang="en-US" altLang="ko-KR" sz="2800" b="1" i="0" u="sng" dirty="0">
                <a:solidFill>
                  <a:srgbClr val="718AC2"/>
                </a:solidFill>
              </a:rPr>
              <a:t> </a:t>
            </a:r>
            <a:r>
              <a:rPr lang="ko-KR" altLang="en-US" sz="2800" b="1" i="0" u="sng" dirty="0">
                <a:solidFill>
                  <a:srgbClr val="718AC2"/>
                </a:solidFill>
              </a:rPr>
              <a:t>문화축제표준데이터</a:t>
            </a:r>
          </a:p>
        </p:txBody>
      </p:sp>
      <p:pic>
        <p:nvPicPr>
          <p:cNvPr id="11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736974"/>
            <a:ext cx="8784976" cy="4976805"/>
          </a:xfrm>
        </p:spPr>
      </p:pic>
    </p:spTree>
    <p:extLst>
      <p:ext uri="{BB962C8B-B14F-4D97-AF65-F5344CB8AC3E}">
        <p14:creationId xmlns:p14="http://schemas.microsoft.com/office/powerpoint/2010/main" val="162646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프로그램 소개</a:t>
            </a:r>
            <a:endParaRPr lang="ko-KR" altLang="en-US" dirty="0"/>
          </a:p>
        </p:txBody>
      </p:sp>
      <p:sp>
        <p:nvSpPr>
          <p:cNvPr id="5" name="내용 개체 틀 36"/>
          <p:cNvSpPr txBox="1">
            <a:spLocks/>
          </p:cNvSpPr>
          <p:nvPr/>
        </p:nvSpPr>
        <p:spPr>
          <a:xfrm>
            <a:off x="359532" y="1052736"/>
            <a:ext cx="8424936" cy="6480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rgbClr val="FAD1CC"/>
                </a:solidFill>
                <a:latin typeface="+mj-lt"/>
                <a:ea typeface="맑은 고딕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rgbClr val="FAD1CC"/>
                </a:solidFill>
                <a:latin typeface="+mj-lt"/>
                <a:ea typeface="맑은 고딕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rgbClr val="FAD1CC"/>
                </a:solidFill>
                <a:latin typeface="+mj-lt"/>
                <a:ea typeface="맑은 고딕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rgbClr val="FAD1CC"/>
                </a:solidFill>
                <a:latin typeface="+mj-lt"/>
                <a:ea typeface="맑은 고딕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rgbClr val="FAD1CC"/>
                </a:solidFill>
                <a:latin typeface="+mj-lt"/>
                <a:ea typeface="맑은 고딕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800" b="1" i="0" u="sng" dirty="0">
                <a:solidFill>
                  <a:srgbClr val="718AC2"/>
                </a:solidFill>
              </a:rPr>
              <a:t>주요기능</a:t>
            </a:r>
          </a:p>
        </p:txBody>
      </p:sp>
      <p:sp>
        <p:nvSpPr>
          <p:cNvPr id="12" name="내용 개체 틀 36"/>
          <p:cNvSpPr>
            <a:spLocks noGrp="1"/>
          </p:cNvSpPr>
          <p:nvPr>
            <p:ph idx="1"/>
          </p:nvPr>
        </p:nvSpPr>
        <p:spPr>
          <a:xfrm>
            <a:off x="301575" y="1700808"/>
            <a:ext cx="8509606" cy="4896544"/>
          </a:xfrm>
        </p:spPr>
        <p:txBody>
          <a:bodyPr>
            <a:noAutofit/>
          </a:bodyPr>
          <a:lstStyle/>
          <a:p>
            <a:pPr marL="514350" indent="-514350">
              <a:lnSpc>
                <a:spcPct val="250000"/>
              </a:lnSpc>
              <a:buFont typeface="+mj-lt"/>
              <a:buAutoNum type="romanUcPeriod"/>
            </a:pPr>
            <a:r>
              <a:rPr lang="ko-KR" altLang="en-US" sz="2800" b="1" i="0" dirty="0">
                <a:solidFill>
                  <a:srgbClr val="404040"/>
                </a:solidFill>
              </a:rPr>
              <a:t>회원가입</a:t>
            </a:r>
            <a:r>
              <a:rPr lang="en-US" altLang="ko-KR" sz="2800" b="1" i="0" dirty="0">
                <a:solidFill>
                  <a:srgbClr val="404040"/>
                </a:solidFill>
              </a:rPr>
              <a:t>,  </a:t>
            </a:r>
            <a:r>
              <a:rPr lang="ko-KR" altLang="en-US" sz="2800" b="1" i="0" dirty="0">
                <a:solidFill>
                  <a:srgbClr val="404040"/>
                </a:solidFill>
              </a:rPr>
              <a:t>로그인</a:t>
            </a:r>
            <a:r>
              <a:rPr lang="en-US" altLang="ko-KR" sz="2800" b="1" i="0" dirty="0">
                <a:solidFill>
                  <a:srgbClr val="404040"/>
                </a:solidFill>
              </a:rPr>
              <a:t>, </a:t>
            </a:r>
            <a:r>
              <a:rPr lang="ko-KR" altLang="en-US" sz="2800" b="1" i="0" dirty="0">
                <a:solidFill>
                  <a:srgbClr val="404040"/>
                </a:solidFill>
              </a:rPr>
              <a:t>로그아웃</a:t>
            </a:r>
            <a:endParaRPr lang="en-US" altLang="ko-KR" sz="2800" b="1" i="0" dirty="0">
              <a:solidFill>
                <a:srgbClr val="404040"/>
              </a:solidFill>
            </a:endParaRPr>
          </a:p>
          <a:p>
            <a:pPr marL="514350" indent="-514350">
              <a:lnSpc>
                <a:spcPct val="250000"/>
              </a:lnSpc>
              <a:buFont typeface="+mj-lt"/>
              <a:buAutoNum type="romanUcPeriod"/>
            </a:pPr>
            <a:r>
              <a:rPr lang="ko-KR" altLang="en-US" sz="2800" b="1" i="0" dirty="0">
                <a:solidFill>
                  <a:srgbClr val="404040"/>
                </a:solidFill>
              </a:rPr>
              <a:t>달력</a:t>
            </a:r>
            <a:r>
              <a:rPr lang="en-US" altLang="ko-KR" sz="2800" b="1" i="0" dirty="0">
                <a:solidFill>
                  <a:srgbClr val="404040"/>
                </a:solidFill>
              </a:rPr>
              <a:t>(</a:t>
            </a:r>
            <a:r>
              <a:rPr lang="ko-KR" altLang="en-US" sz="2800" b="1" i="0" dirty="0">
                <a:solidFill>
                  <a:srgbClr val="404040"/>
                </a:solidFill>
              </a:rPr>
              <a:t>기간표시</a:t>
            </a:r>
            <a:r>
              <a:rPr lang="en-US" altLang="ko-KR" sz="2800" b="1" i="0" dirty="0">
                <a:solidFill>
                  <a:srgbClr val="404040"/>
                </a:solidFill>
              </a:rPr>
              <a:t>)</a:t>
            </a:r>
          </a:p>
          <a:p>
            <a:pPr marL="514350" indent="-514350">
              <a:lnSpc>
                <a:spcPct val="250000"/>
              </a:lnSpc>
              <a:buFont typeface="+mj-lt"/>
              <a:buAutoNum type="romanUcPeriod"/>
            </a:pPr>
            <a:r>
              <a:rPr lang="ko-KR" altLang="en-US" sz="2800" b="1" i="0" dirty="0">
                <a:solidFill>
                  <a:srgbClr val="404040"/>
                </a:solidFill>
              </a:rPr>
              <a:t>팝업</a:t>
            </a:r>
            <a:r>
              <a:rPr lang="en-US" altLang="ko-KR" sz="2800" b="1" i="0" dirty="0">
                <a:solidFill>
                  <a:srgbClr val="404040"/>
                </a:solidFill>
              </a:rPr>
              <a:t>(</a:t>
            </a:r>
            <a:r>
              <a:rPr lang="ko-KR" altLang="en-US" sz="2800" b="1" i="0" dirty="0">
                <a:solidFill>
                  <a:srgbClr val="404040"/>
                </a:solidFill>
              </a:rPr>
              <a:t>축제 리스트</a:t>
            </a:r>
            <a:r>
              <a:rPr lang="en-US" altLang="ko-KR" sz="2800" b="1" i="0" dirty="0">
                <a:solidFill>
                  <a:srgbClr val="404040"/>
                </a:solidFill>
              </a:rPr>
              <a:t>,  </a:t>
            </a:r>
            <a:r>
              <a:rPr lang="ko-KR" altLang="en-US" sz="2800" b="1" i="0" dirty="0">
                <a:solidFill>
                  <a:srgbClr val="404040"/>
                </a:solidFill>
              </a:rPr>
              <a:t>페이지 이동</a:t>
            </a:r>
            <a:r>
              <a:rPr lang="en-US" altLang="ko-KR" sz="2800" b="1" i="0" dirty="0">
                <a:solidFill>
                  <a:srgbClr val="404040"/>
                </a:solidFill>
              </a:rPr>
              <a:t>)</a:t>
            </a:r>
          </a:p>
          <a:p>
            <a:pPr marL="514350" indent="-514350">
              <a:lnSpc>
                <a:spcPct val="250000"/>
              </a:lnSpc>
              <a:buFont typeface="+mj-lt"/>
              <a:buAutoNum type="romanUcPeriod"/>
            </a:pPr>
            <a:r>
              <a:rPr lang="ko-KR" altLang="en-US" sz="2800" b="1" i="0" dirty="0">
                <a:solidFill>
                  <a:srgbClr val="404040"/>
                </a:solidFill>
              </a:rPr>
              <a:t>게시판</a:t>
            </a:r>
            <a:r>
              <a:rPr lang="en-US" altLang="ko-KR" sz="2800" b="1" i="0" dirty="0">
                <a:solidFill>
                  <a:srgbClr val="404040"/>
                </a:solidFill>
              </a:rPr>
              <a:t>(</a:t>
            </a:r>
            <a:r>
              <a:rPr lang="ko-KR" altLang="en-US" sz="2800" b="1" i="0" dirty="0">
                <a:solidFill>
                  <a:srgbClr val="404040"/>
                </a:solidFill>
              </a:rPr>
              <a:t>생성</a:t>
            </a:r>
            <a:r>
              <a:rPr lang="en-US" altLang="ko-KR" sz="2800" b="1" i="0" dirty="0">
                <a:solidFill>
                  <a:srgbClr val="404040"/>
                </a:solidFill>
              </a:rPr>
              <a:t>, </a:t>
            </a:r>
            <a:r>
              <a:rPr lang="ko-KR" altLang="en-US" sz="2800" b="1" i="0" dirty="0">
                <a:solidFill>
                  <a:srgbClr val="404040"/>
                </a:solidFill>
              </a:rPr>
              <a:t>수정</a:t>
            </a:r>
            <a:r>
              <a:rPr lang="en-US" altLang="ko-KR" sz="2800" b="1" i="0" dirty="0">
                <a:solidFill>
                  <a:srgbClr val="404040"/>
                </a:solidFill>
              </a:rPr>
              <a:t>, </a:t>
            </a:r>
            <a:r>
              <a:rPr lang="ko-KR" altLang="en-US" sz="2800" b="1" i="0" dirty="0">
                <a:solidFill>
                  <a:srgbClr val="404040"/>
                </a:solidFill>
              </a:rPr>
              <a:t>삭제</a:t>
            </a:r>
            <a:r>
              <a:rPr lang="en-US" altLang="ko-KR" sz="2800" b="1" i="0" dirty="0">
                <a:solidFill>
                  <a:srgbClr val="404040"/>
                </a:solidFill>
              </a:rPr>
              <a:t>, </a:t>
            </a:r>
            <a:r>
              <a:rPr lang="ko-KR" altLang="en-US" sz="2800" b="1" i="0" dirty="0">
                <a:solidFill>
                  <a:srgbClr val="404040"/>
                </a:solidFill>
              </a:rPr>
              <a:t>카카오</a:t>
            </a:r>
            <a:r>
              <a:rPr lang="en-US" altLang="ko-KR" sz="2800" b="1" i="0" dirty="0">
                <a:solidFill>
                  <a:srgbClr val="404040"/>
                </a:solidFill>
              </a:rPr>
              <a:t>API</a:t>
            </a:r>
            <a:r>
              <a:rPr lang="ko-KR" altLang="en-US" sz="2800" b="1" i="0" dirty="0">
                <a:solidFill>
                  <a:srgbClr val="404040"/>
                </a:solidFill>
              </a:rPr>
              <a:t>연결</a:t>
            </a:r>
            <a:r>
              <a:rPr lang="en-US" altLang="ko-KR" sz="2800" b="1" i="0" dirty="0" smtClean="0">
                <a:solidFill>
                  <a:srgbClr val="404040"/>
                </a:solidFill>
              </a:rPr>
              <a:t>)</a:t>
            </a:r>
            <a:endParaRPr lang="en-US" altLang="ko-KR" sz="2800" b="1" i="0" dirty="0">
              <a:solidFill>
                <a:srgbClr val="4040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9903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프로그램 소개</a:t>
            </a:r>
            <a:endParaRPr lang="ko-KR" altLang="en-US" dirty="0"/>
          </a:p>
        </p:txBody>
      </p:sp>
      <p:sp>
        <p:nvSpPr>
          <p:cNvPr id="5" name="내용 개체 틀 36"/>
          <p:cNvSpPr txBox="1">
            <a:spLocks/>
          </p:cNvSpPr>
          <p:nvPr/>
        </p:nvSpPr>
        <p:spPr>
          <a:xfrm>
            <a:off x="359532" y="1052736"/>
            <a:ext cx="8424936" cy="6480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rgbClr val="FAD1CC"/>
                </a:solidFill>
                <a:latin typeface="+mj-lt"/>
                <a:ea typeface="맑은 고딕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rgbClr val="FAD1CC"/>
                </a:solidFill>
                <a:latin typeface="+mj-lt"/>
                <a:ea typeface="맑은 고딕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rgbClr val="FAD1CC"/>
                </a:solidFill>
                <a:latin typeface="+mj-lt"/>
                <a:ea typeface="맑은 고딕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rgbClr val="FAD1CC"/>
                </a:solidFill>
                <a:latin typeface="+mj-lt"/>
                <a:ea typeface="맑은 고딕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rgbClr val="FAD1CC"/>
                </a:solidFill>
                <a:latin typeface="+mj-lt"/>
                <a:ea typeface="맑은 고딕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800" b="1" i="0" u="sng" dirty="0" smtClean="0">
                <a:solidFill>
                  <a:srgbClr val="718AC2"/>
                </a:solidFill>
              </a:rPr>
              <a:t>순서도 </a:t>
            </a:r>
            <a:r>
              <a:rPr lang="en-US" altLang="ko-KR" sz="2800" b="1" i="0" u="sng" dirty="0" smtClean="0">
                <a:solidFill>
                  <a:srgbClr val="718AC2"/>
                </a:solidFill>
              </a:rPr>
              <a:t>- </a:t>
            </a:r>
            <a:r>
              <a:rPr lang="ko-KR" altLang="en-US" sz="2800" b="1" i="0" u="sng" dirty="0" smtClean="0">
                <a:solidFill>
                  <a:srgbClr val="718AC2"/>
                </a:solidFill>
              </a:rPr>
              <a:t>회원가입</a:t>
            </a:r>
            <a:endParaRPr lang="ko-KR" altLang="en-US" sz="2800" b="1" i="0" u="sng" dirty="0">
              <a:solidFill>
                <a:srgbClr val="718AC2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03874" y="1628800"/>
            <a:ext cx="8928992" cy="511256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/>
          <p:cNvSpPr/>
          <p:nvPr/>
        </p:nvSpPr>
        <p:spPr>
          <a:xfrm>
            <a:off x="395536" y="2364607"/>
            <a:ext cx="1440160" cy="82129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회원가입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클</a:t>
            </a:r>
            <a:r>
              <a:rPr lang="ko-KR" altLang="en-US" sz="1400" dirty="0">
                <a:solidFill>
                  <a:schemeClr val="tx1"/>
                </a:solidFill>
              </a:rPr>
              <a:t>릭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2492261" y="2319670"/>
            <a:ext cx="1440159" cy="82129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회원정보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입력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9" name="순서도: 데이터 8"/>
          <p:cNvSpPr/>
          <p:nvPr/>
        </p:nvSpPr>
        <p:spPr>
          <a:xfrm>
            <a:off x="4476479" y="2309615"/>
            <a:ext cx="1423774" cy="821297"/>
          </a:xfrm>
          <a:prstGeom prst="flowChartInputOutpu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회원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정보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0" name="순서도: 판단 9"/>
          <p:cNvSpPr/>
          <p:nvPr/>
        </p:nvSpPr>
        <p:spPr>
          <a:xfrm>
            <a:off x="5900253" y="3573016"/>
            <a:ext cx="2736304" cy="900100"/>
          </a:xfrm>
          <a:prstGeom prst="flowChartDecision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회원 </a:t>
            </a:r>
            <a:r>
              <a:rPr lang="en-US" altLang="ko-KR" sz="1400" dirty="0" smtClean="0">
                <a:solidFill>
                  <a:schemeClr val="tx1"/>
                </a:solidFill>
              </a:rPr>
              <a:t> </a:t>
            </a:r>
            <a:r>
              <a:rPr lang="ko-KR" altLang="en-US" sz="1400" dirty="0" smtClean="0">
                <a:solidFill>
                  <a:schemeClr val="tx1"/>
                </a:solidFill>
              </a:rPr>
              <a:t>가입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조건 만족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1" name="순서도: 자기 디스크 10"/>
          <p:cNvSpPr/>
          <p:nvPr/>
        </p:nvSpPr>
        <p:spPr>
          <a:xfrm>
            <a:off x="3044263" y="5016487"/>
            <a:ext cx="1262169" cy="473741"/>
          </a:xfrm>
          <a:prstGeom prst="flowChartMagneticDisk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회원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6509984" y="5907368"/>
            <a:ext cx="1551403" cy="72008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로그</a:t>
            </a:r>
            <a:r>
              <a:rPr lang="ko-KR" altLang="en-US" sz="1400" dirty="0">
                <a:solidFill>
                  <a:schemeClr val="tx1"/>
                </a:solidFill>
              </a:rPr>
              <a:t>인</a:t>
            </a:r>
          </a:p>
        </p:txBody>
      </p:sp>
      <p:cxnSp>
        <p:nvCxnSpPr>
          <p:cNvPr id="17" name="직선 화살표 연결선 16"/>
          <p:cNvCxnSpPr/>
          <p:nvPr/>
        </p:nvCxnSpPr>
        <p:spPr>
          <a:xfrm flipV="1">
            <a:off x="1835696" y="2753618"/>
            <a:ext cx="656565" cy="2086"/>
          </a:xfrm>
          <a:prstGeom prst="straightConnector1">
            <a:avLst/>
          </a:prstGeom>
          <a:ln w="12700">
            <a:solidFill>
              <a:srgbClr val="0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>
            <a:stCxn id="8" idx="3"/>
            <a:endCxn id="9" idx="2"/>
          </p:cNvCxnSpPr>
          <p:nvPr/>
        </p:nvCxnSpPr>
        <p:spPr>
          <a:xfrm flipV="1">
            <a:off x="3932420" y="2720264"/>
            <a:ext cx="686436" cy="10055"/>
          </a:xfrm>
          <a:prstGeom prst="straightConnector1">
            <a:avLst/>
          </a:prstGeom>
          <a:ln w="12700">
            <a:solidFill>
              <a:srgbClr val="0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/>
          <p:nvPr/>
        </p:nvCxnSpPr>
        <p:spPr>
          <a:xfrm>
            <a:off x="7281142" y="4473116"/>
            <a:ext cx="4544" cy="780242"/>
          </a:xfrm>
          <a:prstGeom prst="straightConnector1">
            <a:avLst/>
          </a:prstGeom>
          <a:ln w="12700">
            <a:solidFill>
              <a:srgbClr val="0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>
            <a:stCxn id="11" idx="4"/>
          </p:cNvCxnSpPr>
          <p:nvPr/>
        </p:nvCxnSpPr>
        <p:spPr>
          <a:xfrm flipV="1">
            <a:off x="4306432" y="5250367"/>
            <a:ext cx="2980988" cy="2991"/>
          </a:xfrm>
          <a:prstGeom prst="straightConnector1">
            <a:avLst/>
          </a:prstGeom>
          <a:ln w="12700">
            <a:solidFill>
              <a:srgbClr val="00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/>
          <p:cNvCxnSpPr/>
          <p:nvPr/>
        </p:nvCxnSpPr>
        <p:spPr>
          <a:xfrm flipH="1">
            <a:off x="7281142" y="3155194"/>
            <a:ext cx="4544" cy="417822"/>
          </a:xfrm>
          <a:prstGeom prst="straightConnector1">
            <a:avLst/>
          </a:prstGeom>
          <a:ln w="12700">
            <a:solidFill>
              <a:srgbClr val="0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4355977" y="3861048"/>
            <a:ext cx="432047" cy="307777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No</a:t>
            </a:r>
            <a:endParaRPr lang="ko-KR" altLang="en-US" sz="1400" dirty="0"/>
          </a:p>
        </p:txBody>
      </p:sp>
      <p:sp>
        <p:nvSpPr>
          <p:cNvPr id="39" name="TextBox 38"/>
          <p:cNvSpPr txBox="1"/>
          <p:nvPr/>
        </p:nvSpPr>
        <p:spPr>
          <a:xfrm>
            <a:off x="7020970" y="4653136"/>
            <a:ext cx="529432" cy="307777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YES</a:t>
            </a:r>
            <a:endParaRPr lang="ko-KR" altLang="en-US" sz="1400" dirty="0"/>
          </a:p>
        </p:txBody>
      </p:sp>
      <p:sp>
        <p:nvSpPr>
          <p:cNvPr id="26" name="직사각형 25"/>
          <p:cNvSpPr/>
          <p:nvPr/>
        </p:nvSpPr>
        <p:spPr>
          <a:xfrm>
            <a:off x="6561063" y="2333897"/>
            <a:ext cx="1440159" cy="82129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회원가입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확인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cxnSp>
        <p:nvCxnSpPr>
          <p:cNvPr id="27" name="직선 화살표 연결선 26"/>
          <p:cNvCxnSpPr/>
          <p:nvPr/>
        </p:nvCxnSpPr>
        <p:spPr>
          <a:xfrm flipH="1">
            <a:off x="7285686" y="5257531"/>
            <a:ext cx="1734" cy="644481"/>
          </a:xfrm>
          <a:prstGeom prst="straightConnector1">
            <a:avLst/>
          </a:prstGeom>
          <a:ln w="12700">
            <a:solidFill>
              <a:srgbClr val="0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5188366" y="5126877"/>
            <a:ext cx="1255842" cy="30777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DB</a:t>
            </a:r>
            <a:r>
              <a:rPr lang="ko-KR" altLang="en-US" sz="1400" dirty="0" smtClean="0"/>
              <a:t>에 저장</a:t>
            </a:r>
            <a:endParaRPr lang="ko-KR" altLang="en-US" sz="1400" dirty="0"/>
          </a:p>
        </p:txBody>
      </p:sp>
      <p:cxnSp>
        <p:nvCxnSpPr>
          <p:cNvPr id="43" name="직선 화살표 연결선 42"/>
          <p:cNvCxnSpPr>
            <a:stCxn id="9" idx="5"/>
            <a:endCxn id="26" idx="1"/>
          </p:cNvCxnSpPr>
          <p:nvPr/>
        </p:nvCxnSpPr>
        <p:spPr>
          <a:xfrm>
            <a:off x="5757876" y="2720264"/>
            <a:ext cx="803187" cy="24282"/>
          </a:xfrm>
          <a:prstGeom prst="straightConnector1">
            <a:avLst/>
          </a:prstGeom>
          <a:ln w="12700">
            <a:solidFill>
              <a:srgbClr val="0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꺾인 연결선 22"/>
          <p:cNvCxnSpPr/>
          <p:nvPr/>
        </p:nvCxnSpPr>
        <p:spPr>
          <a:xfrm rot="10800000">
            <a:off x="3131840" y="3140968"/>
            <a:ext cx="2768413" cy="882098"/>
          </a:xfrm>
          <a:prstGeom prst="bentConnector3">
            <a:avLst>
              <a:gd name="adj1" fmla="val 99889"/>
            </a:avLst>
          </a:prstGeom>
          <a:ln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4346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프로그램 소개</a:t>
            </a:r>
            <a:endParaRPr lang="ko-KR" altLang="en-US" dirty="0"/>
          </a:p>
        </p:txBody>
      </p:sp>
      <p:sp>
        <p:nvSpPr>
          <p:cNvPr id="5" name="내용 개체 틀 36"/>
          <p:cNvSpPr txBox="1">
            <a:spLocks/>
          </p:cNvSpPr>
          <p:nvPr/>
        </p:nvSpPr>
        <p:spPr>
          <a:xfrm>
            <a:off x="359532" y="1052736"/>
            <a:ext cx="8424936" cy="6480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rgbClr val="FAD1CC"/>
                </a:solidFill>
                <a:latin typeface="+mj-lt"/>
                <a:ea typeface="맑은 고딕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rgbClr val="FAD1CC"/>
                </a:solidFill>
                <a:latin typeface="+mj-lt"/>
                <a:ea typeface="맑은 고딕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rgbClr val="FAD1CC"/>
                </a:solidFill>
                <a:latin typeface="+mj-lt"/>
                <a:ea typeface="맑은 고딕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rgbClr val="FAD1CC"/>
                </a:solidFill>
                <a:latin typeface="+mj-lt"/>
                <a:ea typeface="맑은 고딕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rgbClr val="FAD1CC"/>
                </a:solidFill>
                <a:latin typeface="+mj-lt"/>
                <a:ea typeface="맑은 고딕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800" b="1" i="0" u="sng" dirty="0" smtClean="0">
                <a:solidFill>
                  <a:srgbClr val="718AC2"/>
                </a:solidFill>
              </a:rPr>
              <a:t>순서도</a:t>
            </a:r>
            <a:r>
              <a:rPr lang="en-US" altLang="ko-KR" sz="2800" b="1" i="0" u="sng" dirty="0">
                <a:solidFill>
                  <a:srgbClr val="718AC2"/>
                </a:solidFill>
              </a:rPr>
              <a:t> </a:t>
            </a:r>
            <a:r>
              <a:rPr lang="en-US" altLang="ko-KR" sz="2800" b="1" i="0" u="sng" dirty="0" smtClean="0">
                <a:solidFill>
                  <a:srgbClr val="718AC2"/>
                </a:solidFill>
              </a:rPr>
              <a:t>- </a:t>
            </a:r>
            <a:r>
              <a:rPr lang="ko-KR" altLang="en-US" sz="2800" b="1" i="0" u="sng" dirty="0" smtClean="0">
                <a:solidFill>
                  <a:srgbClr val="718AC2"/>
                </a:solidFill>
              </a:rPr>
              <a:t>로그인</a:t>
            </a:r>
            <a:endParaRPr lang="ko-KR" altLang="en-US" sz="2800" b="1" i="0" u="sng" dirty="0">
              <a:solidFill>
                <a:srgbClr val="718AC2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03874" y="1628800"/>
            <a:ext cx="8928992" cy="511256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/>
          <p:cNvSpPr/>
          <p:nvPr/>
        </p:nvSpPr>
        <p:spPr>
          <a:xfrm>
            <a:off x="539552" y="2319670"/>
            <a:ext cx="1368152" cy="821297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로그인 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클릭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483769" y="2319670"/>
            <a:ext cx="1440159" cy="82129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ID/PWD </a:t>
            </a:r>
            <a:r>
              <a:rPr lang="ko-KR" altLang="en-US" sz="1400" dirty="0" smtClean="0">
                <a:solidFill>
                  <a:schemeClr val="tx1"/>
                </a:solidFill>
              </a:rPr>
              <a:t>입력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9" name="순서도: 데이터 8"/>
          <p:cNvSpPr/>
          <p:nvPr/>
        </p:nvSpPr>
        <p:spPr>
          <a:xfrm>
            <a:off x="4462102" y="2333897"/>
            <a:ext cx="1656184" cy="821297"/>
          </a:xfrm>
          <a:prstGeom prst="flowChartInputOutpu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ID/PWD</a:t>
            </a:r>
          </a:p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정보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0" name="순서도: 판단 9"/>
          <p:cNvSpPr/>
          <p:nvPr/>
        </p:nvSpPr>
        <p:spPr>
          <a:xfrm>
            <a:off x="3779912" y="3801353"/>
            <a:ext cx="2736304" cy="900100"/>
          </a:xfrm>
          <a:prstGeom prst="flowChartDecision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회원 </a:t>
            </a:r>
            <a:r>
              <a:rPr lang="en-US" altLang="ko-KR" sz="1400" dirty="0" smtClean="0">
                <a:solidFill>
                  <a:schemeClr val="tx1"/>
                </a:solidFill>
              </a:rPr>
              <a:t>DB</a:t>
            </a:r>
            <a:r>
              <a:rPr lang="ko-KR" altLang="en-US" sz="1400" dirty="0" smtClean="0">
                <a:solidFill>
                  <a:schemeClr val="tx1"/>
                </a:solidFill>
              </a:rPr>
              <a:t>에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있는가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1" name="순서도: 자기 디스크 10"/>
          <p:cNvSpPr/>
          <p:nvPr/>
        </p:nvSpPr>
        <p:spPr>
          <a:xfrm>
            <a:off x="7198263" y="3963371"/>
            <a:ext cx="1262169" cy="473741"/>
          </a:xfrm>
          <a:prstGeom prst="flowChartMagneticDisk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회원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4372362" y="5805264"/>
            <a:ext cx="1551403" cy="72008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시작 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페이지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cxnSp>
        <p:nvCxnSpPr>
          <p:cNvPr id="17" name="직선 화살표 연결선 16"/>
          <p:cNvCxnSpPr>
            <a:stCxn id="6" idx="6"/>
          </p:cNvCxnSpPr>
          <p:nvPr/>
        </p:nvCxnSpPr>
        <p:spPr>
          <a:xfrm flipV="1">
            <a:off x="1907704" y="2726146"/>
            <a:ext cx="576064" cy="4173"/>
          </a:xfrm>
          <a:prstGeom prst="straightConnector1">
            <a:avLst/>
          </a:prstGeom>
          <a:ln w="9525">
            <a:solidFill>
              <a:srgbClr val="0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/>
          <p:nvPr/>
        </p:nvCxnSpPr>
        <p:spPr>
          <a:xfrm>
            <a:off x="3923928" y="2734492"/>
            <a:ext cx="701748" cy="4173"/>
          </a:xfrm>
          <a:prstGeom prst="straightConnector1">
            <a:avLst/>
          </a:prstGeom>
          <a:ln w="9525">
            <a:solidFill>
              <a:srgbClr val="0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>
            <a:endCxn id="10" idx="0"/>
          </p:cNvCxnSpPr>
          <p:nvPr/>
        </p:nvCxnSpPr>
        <p:spPr>
          <a:xfrm>
            <a:off x="5148064" y="3152698"/>
            <a:ext cx="0" cy="648655"/>
          </a:xfrm>
          <a:prstGeom prst="straightConnector1">
            <a:avLst/>
          </a:prstGeom>
          <a:ln w="9525">
            <a:solidFill>
              <a:srgbClr val="0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/>
          <p:nvPr/>
        </p:nvCxnSpPr>
        <p:spPr>
          <a:xfrm>
            <a:off x="6496515" y="4229937"/>
            <a:ext cx="701748" cy="4173"/>
          </a:xfrm>
          <a:prstGeom prst="straightConnector1">
            <a:avLst/>
          </a:prstGeom>
          <a:ln w="9525">
            <a:solidFill>
              <a:srgbClr val="00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/>
          <p:cNvCxnSpPr/>
          <p:nvPr/>
        </p:nvCxnSpPr>
        <p:spPr>
          <a:xfrm>
            <a:off x="5144358" y="4701453"/>
            <a:ext cx="3706" cy="1103811"/>
          </a:xfrm>
          <a:prstGeom prst="straightConnector1">
            <a:avLst/>
          </a:prstGeom>
          <a:ln w="9525">
            <a:solidFill>
              <a:srgbClr val="0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/>
          <p:cNvCxnSpPr>
            <a:stCxn id="8" idx="2"/>
          </p:cNvCxnSpPr>
          <p:nvPr/>
        </p:nvCxnSpPr>
        <p:spPr>
          <a:xfrm rot="16200000" flipH="1">
            <a:off x="2928227" y="3416589"/>
            <a:ext cx="1127308" cy="576064"/>
          </a:xfrm>
          <a:prstGeom prst="bentConnector3">
            <a:avLst>
              <a:gd name="adj1" fmla="val 98161"/>
            </a:avLst>
          </a:prstGeom>
          <a:ln w="9525">
            <a:solidFill>
              <a:srgbClr val="00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2987824" y="3717032"/>
            <a:ext cx="482799" cy="307777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No</a:t>
            </a:r>
            <a:endParaRPr lang="ko-KR" altLang="en-US" sz="1400" dirty="0"/>
          </a:p>
        </p:txBody>
      </p:sp>
      <p:sp>
        <p:nvSpPr>
          <p:cNvPr id="39" name="TextBox 38"/>
          <p:cNvSpPr txBox="1"/>
          <p:nvPr/>
        </p:nvSpPr>
        <p:spPr>
          <a:xfrm>
            <a:off x="4906664" y="4986137"/>
            <a:ext cx="529432" cy="307777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YES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675620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프로그램 소개</a:t>
            </a:r>
            <a:endParaRPr lang="ko-KR" altLang="en-US" dirty="0"/>
          </a:p>
        </p:txBody>
      </p:sp>
      <p:sp>
        <p:nvSpPr>
          <p:cNvPr id="5" name="내용 개체 틀 36"/>
          <p:cNvSpPr txBox="1">
            <a:spLocks/>
          </p:cNvSpPr>
          <p:nvPr/>
        </p:nvSpPr>
        <p:spPr>
          <a:xfrm>
            <a:off x="359532" y="1052736"/>
            <a:ext cx="8424936" cy="6480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rgbClr val="FAD1CC"/>
                </a:solidFill>
                <a:latin typeface="+mj-lt"/>
                <a:ea typeface="맑은 고딕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rgbClr val="FAD1CC"/>
                </a:solidFill>
                <a:latin typeface="+mj-lt"/>
                <a:ea typeface="맑은 고딕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rgbClr val="FAD1CC"/>
                </a:solidFill>
                <a:latin typeface="+mj-lt"/>
                <a:ea typeface="맑은 고딕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rgbClr val="FAD1CC"/>
                </a:solidFill>
                <a:latin typeface="+mj-lt"/>
                <a:ea typeface="맑은 고딕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rgbClr val="FAD1CC"/>
                </a:solidFill>
                <a:latin typeface="+mj-lt"/>
                <a:ea typeface="맑은 고딕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800" b="1" i="0" u="sng" dirty="0" smtClean="0">
                <a:solidFill>
                  <a:srgbClr val="718AC2"/>
                </a:solidFill>
              </a:rPr>
              <a:t>순서도</a:t>
            </a:r>
            <a:r>
              <a:rPr lang="en-US" altLang="ko-KR" sz="2800" b="1" i="0" u="sng" dirty="0">
                <a:solidFill>
                  <a:srgbClr val="718AC2"/>
                </a:solidFill>
              </a:rPr>
              <a:t> </a:t>
            </a:r>
            <a:r>
              <a:rPr lang="en-US" altLang="ko-KR" sz="2800" b="1" i="0" u="sng" dirty="0" smtClean="0">
                <a:solidFill>
                  <a:srgbClr val="718AC2"/>
                </a:solidFill>
              </a:rPr>
              <a:t>- </a:t>
            </a:r>
            <a:r>
              <a:rPr lang="ko-KR" altLang="en-US" sz="2800" b="1" i="0" u="sng" dirty="0" smtClean="0">
                <a:solidFill>
                  <a:srgbClr val="718AC2"/>
                </a:solidFill>
              </a:rPr>
              <a:t>게시판</a:t>
            </a:r>
            <a:endParaRPr lang="ko-KR" altLang="en-US" sz="2800" b="1" i="0" u="sng" dirty="0">
              <a:solidFill>
                <a:srgbClr val="718AC2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03874" y="1628800"/>
            <a:ext cx="8928992" cy="511256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74" y="1628800"/>
            <a:ext cx="8928992" cy="5112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728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1">
      <a:majorFont>
        <a:latin typeface="Calibri"/>
        <a:ea typeface="맑은 고딕"/>
        <a:cs typeface=""/>
      </a:majorFont>
      <a:minorFont>
        <a:latin typeface="Calibri Light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35696</TotalTime>
  <Words>211</Words>
  <Application>Microsoft Office PowerPoint</Application>
  <PresentationFormat>화면 슬라이드 쇼(4:3)</PresentationFormat>
  <Paragraphs>76</Paragraphs>
  <Slides>20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8" baseType="lpstr">
      <vt:lpstr>Arial</vt:lpstr>
      <vt:lpstr>굴림</vt:lpstr>
      <vt:lpstr>Calibri Light</vt:lpstr>
      <vt:lpstr>Noto Sans</vt:lpstr>
      <vt:lpstr>Calibri</vt:lpstr>
      <vt:lpstr>굴림체</vt:lpstr>
      <vt:lpstr>맑은 고딕</vt:lpstr>
      <vt:lpstr>Office 테마</vt:lpstr>
      <vt:lpstr>대구 축제 게시판</vt:lpstr>
      <vt:lpstr>PowerPoint 프레젠테이션</vt:lpstr>
      <vt:lpstr>PowerPoint 프레젠테이션</vt:lpstr>
      <vt:lpstr>1. 프로그램 소개</vt:lpstr>
      <vt:lpstr>1. 프로그램 소개</vt:lpstr>
      <vt:lpstr>1. 프로그램 소개</vt:lpstr>
      <vt:lpstr>1. 프로그램 소개</vt:lpstr>
      <vt:lpstr>1. 프로그램 소개</vt:lpstr>
      <vt:lpstr>1. 프로그램 소개</vt:lpstr>
      <vt:lpstr>1. 프로그램 소개</vt:lpstr>
      <vt:lpstr>PowerPoint 프레젠테이션</vt:lpstr>
      <vt:lpstr>2. 화면구현 &amp; 코드 소개</vt:lpstr>
      <vt:lpstr>2. 화면구현 &amp; 코드 소개</vt:lpstr>
      <vt:lpstr>2. 화면구현 &amp; 코드 소개</vt:lpstr>
      <vt:lpstr>2. 화면구현 &amp; 코드 소개</vt:lpstr>
      <vt:lpstr>2. 화면구현 &amp; 코드 소개</vt:lpstr>
      <vt:lpstr>2. 화면구현 &amp; 코드 소개</vt:lpstr>
      <vt:lpstr>2. 화면구현 &amp; 코드 소개</vt:lpstr>
      <vt:lpstr>PowerPoint 프레젠테이션</vt:lpstr>
      <vt:lpstr>THANK YOU</vt:lpstr>
    </vt:vector>
  </TitlesOfParts>
  <Manager>Slide Members</Manager>
  <Company>YESFORM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Members</dc:title>
  <dc:subject>Powerpoint Templates , Diagram, Chart, Google slides, Keynote</dc:subject>
  <dc:creator>Slide Members by HS.SEO</dc:creator>
  <cp:keywords>SlideMembers, ppt, PPT Templates, Presentation, Diagram, Chart, Yesform, Google slides, Keynote, Free Slides</cp:keywords>
  <dc:description>The copyright of this document is at Slide Members. Unauthorized copying may result in legal sanctions.</dc:description>
  <cp:lastModifiedBy>KB</cp:lastModifiedBy>
  <cp:revision>29</cp:revision>
  <dcterms:created xsi:type="dcterms:W3CDTF">2010-02-01T08:03:16Z</dcterms:created>
  <dcterms:modified xsi:type="dcterms:W3CDTF">2021-06-14T03:08:32Z</dcterms:modified>
  <cp:category>www.slidemembers.com</cp:category>
</cp:coreProperties>
</file>